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1"/>
    <p:sldMasterId id="2147483672" r:id="rId2"/>
    <p:sldMasterId id="2147483684" r:id="rId3"/>
  </p:sldMasterIdLst>
  <p:notesMasterIdLst>
    <p:notesMasterId r:id="rId23"/>
  </p:notesMasterIdLst>
  <p:sldIdLst>
    <p:sldId id="325" r:id="rId4"/>
    <p:sldId id="429" r:id="rId5"/>
    <p:sldId id="411" r:id="rId6"/>
    <p:sldId id="401" r:id="rId7"/>
    <p:sldId id="413" r:id="rId8"/>
    <p:sldId id="424" r:id="rId9"/>
    <p:sldId id="417" r:id="rId10"/>
    <p:sldId id="405" r:id="rId11"/>
    <p:sldId id="418" r:id="rId12"/>
    <p:sldId id="412" r:id="rId13"/>
    <p:sldId id="420" r:id="rId14"/>
    <p:sldId id="428" r:id="rId15"/>
    <p:sldId id="421" r:id="rId16"/>
    <p:sldId id="427" r:id="rId17"/>
    <p:sldId id="423" r:id="rId18"/>
    <p:sldId id="410" r:id="rId19"/>
    <p:sldId id="415" r:id="rId20"/>
    <p:sldId id="396" r:id="rId21"/>
    <p:sldId id="391" r:id="rId2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B050"/>
    <a:srgbClr val="0000FF"/>
    <a:srgbClr val="8E0000"/>
    <a:srgbClr val="008000"/>
    <a:srgbClr val="00FF00"/>
    <a:srgbClr val="FFFF00"/>
    <a:srgbClr val="80D8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107" autoAdjust="0"/>
  </p:normalViewPr>
  <p:slideViewPr>
    <p:cSldViewPr snapToGrid="0" snapToObjects="1">
      <p:cViewPr varScale="1">
        <p:scale>
          <a:sx n="66" d="100"/>
          <a:sy n="66" d="100"/>
        </p:scale>
        <p:origin x="1228" y="44"/>
      </p:cViewPr>
      <p:guideLst>
        <p:guide orient="horz" pos="2160"/>
        <p:guide pos="2880"/>
      </p:guideLst>
    </p:cSldViewPr>
  </p:slideViewPr>
  <p:outlineViewPr>
    <p:cViewPr>
      <p:scale>
        <a:sx n="33" d="100"/>
        <a:sy n="33" d="100"/>
      </p:scale>
      <p:origin x="0" y="-163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DEM%20AKPO\Documents\Profils%20sous%20regionaux\Calculs%20Profils%20NTA%20SousRegionaux%2005111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DEM%20AKPO\Documents\Profils%20sous%20regionaux\Calculs%20Profils%20NTA%20SousRegionaux%2005111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DEM%20AKPO\Documents\Profils%20sous%20regionaux\Calculs%20Profils%20NTA%20SousRegionaux%2005111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DEM%20AKPO\Documents\Profils%20sous%20regionaux\Calculs%20Profils%20NTA%20SousRegionaux%2005111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EDEM%20AKPO\Documents\Profils%20sous%20regionaux\DD&amp;SR_Africa_2019_2.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DEM%20AKPO\Documents\Profils%20sous%20regionaux\DD&amp;SR_Africa_2019.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DEM%20AKPO\Documents\Rapports%20Regionaux\Estimation%20Profils%20sous%20regionaux\SR_WCARO_Projection.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DEM%20AKPO\Documents\Rapports%20Regionaux\Estimation%20Profils%20sous%20regionaux\SR_CEDEAO_Projection.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29987100626852"/>
          <c:y val="3.9007018092692358E-2"/>
          <c:w val="0.81713318560839243"/>
          <c:h val="0.72124927647185821"/>
        </c:manualLayout>
      </c:layout>
      <c:lineChart>
        <c:grouping val="standard"/>
        <c:varyColors val="0"/>
        <c:ser>
          <c:idx val="0"/>
          <c:order val="0"/>
          <c:tx>
            <c:strRef>
              <c:f>Graphs!$B$3</c:f>
              <c:strCache>
                <c:ptCount val="1"/>
                <c:pt idx="0">
                  <c:v>Consumption_West Africa</c:v>
                </c:pt>
              </c:strCache>
            </c:strRef>
          </c:tx>
          <c:spPr>
            <a:ln w="50800" cap="rnd">
              <a:solidFill>
                <a:srgbClr val="0070C0"/>
              </a:solidFill>
              <a:prstDash val="sysDot"/>
              <a:round/>
            </a:ln>
            <a:effectLst/>
          </c:spPr>
          <c:marker>
            <c:symbol val="none"/>
          </c:marker>
          <c:cat>
            <c:strRef>
              <c:f>Graphs!$A$4:$A$94</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Graphs!$B$4:$B$94</c:f>
              <c:numCache>
                <c:formatCode>0</c:formatCode>
                <c:ptCount val="91"/>
                <c:pt idx="0">
                  <c:v>788.305551344935</c:v>
                </c:pt>
                <c:pt idx="1">
                  <c:v>777.49668123853826</c:v>
                </c:pt>
                <c:pt idx="2">
                  <c:v>803.65362040003151</c:v>
                </c:pt>
                <c:pt idx="3">
                  <c:v>835.91250164874759</c:v>
                </c:pt>
                <c:pt idx="4">
                  <c:v>869.85988147720559</c:v>
                </c:pt>
                <c:pt idx="5">
                  <c:v>921.81546142013178</c:v>
                </c:pt>
                <c:pt idx="6">
                  <c:v>1025.4780645908882</c:v>
                </c:pt>
                <c:pt idx="7">
                  <c:v>1092.8286626213151</c:v>
                </c:pt>
                <c:pt idx="8">
                  <c:v>1147.7506596055832</c:v>
                </c:pt>
                <c:pt idx="9">
                  <c:v>1179.5040436051406</c:v>
                </c:pt>
                <c:pt idx="10">
                  <c:v>1260.1949526412816</c:v>
                </c:pt>
                <c:pt idx="11">
                  <c:v>1300.5461881779208</c:v>
                </c:pt>
                <c:pt idx="12">
                  <c:v>1385.6204390995319</c:v>
                </c:pt>
                <c:pt idx="13">
                  <c:v>1455.7199103078763</c:v>
                </c:pt>
                <c:pt idx="14">
                  <c:v>1569.6085552968098</c:v>
                </c:pt>
                <c:pt idx="15">
                  <c:v>1670.0135542962594</c:v>
                </c:pt>
                <c:pt idx="16">
                  <c:v>1751.9336113034306</c:v>
                </c:pt>
                <c:pt idx="17">
                  <c:v>1889.9242462417028</c:v>
                </c:pt>
                <c:pt idx="18">
                  <c:v>1921.4750457131108</c:v>
                </c:pt>
                <c:pt idx="19">
                  <c:v>1981.3966030110987</c:v>
                </c:pt>
                <c:pt idx="20">
                  <c:v>2086.133834202165</c:v>
                </c:pt>
                <c:pt idx="21">
                  <c:v>2071.3728659010794</c:v>
                </c:pt>
                <c:pt idx="22">
                  <c:v>2170.1866802199024</c:v>
                </c:pt>
                <c:pt idx="23">
                  <c:v>2190.5244525375306</c:v>
                </c:pt>
                <c:pt idx="24">
                  <c:v>2286.1692642740268</c:v>
                </c:pt>
                <c:pt idx="25">
                  <c:v>2296.7185397220646</c:v>
                </c:pt>
                <c:pt idx="26">
                  <c:v>2235.8467707948726</c:v>
                </c:pt>
                <c:pt idx="27">
                  <c:v>2256.916209719765</c:v>
                </c:pt>
                <c:pt idx="28">
                  <c:v>2278.4446851324274</c:v>
                </c:pt>
                <c:pt idx="29">
                  <c:v>2228.5739039114151</c:v>
                </c:pt>
                <c:pt idx="30">
                  <c:v>2194.9258226887632</c:v>
                </c:pt>
                <c:pt idx="31">
                  <c:v>2164.5549513667397</c:v>
                </c:pt>
                <c:pt idx="32">
                  <c:v>2154.9219007243514</c:v>
                </c:pt>
                <c:pt idx="33">
                  <c:v>2092.2324407158944</c:v>
                </c:pt>
                <c:pt idx="34">
                  <c:v>2083.4983806362097</c:v>
                </c:pt>
                <c:pt idx="35">
                  <c:v>2100.7722337605364</c:v>
                </c:pt>
                <c:pt idx="36">
                  <c:v>2081.4146278235703</c:v>
                </c:pt>
                <c:pt idx="37">
                  <c:v>2129.6416710840303</c:v>
                </c:pt>
                <c:pt idx="38">
                  <c:v>2146.0378602304827</c:v>
                </c:pt>
                <c:pt idx="39">
                  <c:v>2178.3482098444256</c:v>
                </c:pt>
                <c:pt idx="40">
                  <c:v>2196.4066050443744</c:v>
                </c:pt>
                <c:pt idx="41">
                  <c:v>2187.1147175608248</c:v>
                </c:pt>
                <c:pt idx="42">
                  <c:v>2171.6024249440475</c:v>
                </c:pt>
                <c:pt idx="43">
                  <c:v>2156.270898353855</c:v>
                </c:pt>
                <c:pt idx="44">
                  <c:v>2108.5336574641642</c:v>
                </c:pt>
                <c:pt idx="45">
                  <c:v>2135.4029717417366</c:v>
                </c:pt>
                <c:pt idx="46">
                  <c:v>2140.1551414402857</c:v>
                </c:pt>
                <c:pt idx="47">
                  <c:v>2202.4813430294239</c:v>
                </c:pt>
                <c:pt idx="48">
                  <c:v>2183.1076795182348</c:v>
                </c:pt>
                <c:pt idx="49">
                  <c:v>2185.7736502538028</c:v>
                </c:pt>
                <c:pt idx="50">
                  <c:v>2181.7173615400839</c:v>
                </c:pt>
                <c:pt idx="51">
                  <c:v>2177.0234976928323</c:v>
                </c:pt>
                <c:pt idx="52">
                  <c:v>2203.9519636955492</c:v>
                </c:pt>
                <c:pt idx="53">
                  <c:v>2218.1503230796852</c:v>
                </c:pt>
                <c:pt idx="54">
                  <c:v>2236.7113623281734</c:v>
                </c:pt>
                <c:pt idx="55">
                  <c:v>2267.0137034992199</c:v>
                </c:pt>
                <c:pt idx="56">
                  <c:v>2251.5974082554926</c:v>
                </c:pt>
                <c:pt idx="57">
                  <c:v>2277.0959423692971</c:v>
                </c:pt>
                <c:pt idx="58">
                  <c:v>2295.9463491057222</c:v>
                </c:pt>
                <c:pt idx="59">
                  <c:v>2336.9662733323826</c:v>
                </c:pt>
                <c:pt idx="60">
                  <c:v>2370.4868043910374</c:v>
                </c:pt>
                <c:pt idx="61">
                  <c:v>2421.2221005994593</c:v>
                </c:pt>
                <c:pt idx="62">
                  <c:v>2365.2786257092039</c:v>
                </c:pt>
                <c:pt idx="63">
                  <c:v>2344.456668706594</c:v>
                </c:pt>
                <c:pt idx="64">
                  <c:v>2389.6649989802636</c:v>
                </c:pt>
                <c:pt idx="65">
                  <c:v>2387.709750371685</c:v>
                </c:pt>
                <c:pt idx="66">
                  <c:v>2346.2832969132178</c:v>
                </c:pt>
                <c:pt idx="67">
                  <c:v>2351.053375246302</c:v>
                </c:pt>
                <c:pt idx="68">
                  <c:v>2329.5317724439988</c:v>
                </c:pt>
                <c:pt idx="69">
                  <c:v>2325.8760383554268</c:v>
                </c:pt>
                <c:pt idx="70">
                  <c:v>2294.4468020179934</c:v>
                </c:pt>
                <c:pt idx="71">
                  <c:v>2248.5599893052677</c:v>
                </c:pt>
                <c:pt idx="72">
                  <c:v>2252.3666888437897</c:v>
                </c:pt>
                <c:pt idx="73">
                  <c:v>2263.4932371041518</c:v>
                </c:pt>
                <c:pt idx="74">
                  <c:v>2250.1493653017214</c:v>
                </c:pt>
                <c:pt idx="75">
                  <c:v>2251.9124951873641</c:v>
                </c:pt>
                <c:pt idx="76">
                  <c:v>2271.4629868982483</c:v>
                </c:pt>
                <c:pt idx="77">
                  <c:v>2392.2463969236596</c:v>
                </c:pt>
                <c:pt idx="78">
                  <c:v>2380.2221228293961</c:v>
                </c:pt>
                <c:pt idx="79">
                  <c:v>2340.7682363836816</c:v>
                </c:pt>
                <c:pt idx="80">
                  <c:v>2381.8508739427275</c:v>
                </c:pt>
                <c:pt idx="81">
                  <c:v>2340.9802029380098</c:v>
                </c:pt>
                <c:pt idx="82">
                  <c:v>2284.8081011388863</c:v>
                </c:pt>
                <c:pt idx="83">
                  <c:v>2204.7868332688026</c:v>
                </c:pt>
                <c:pt idx="84">
                  <c:v>2166.7884550454328</c:v>
                </c:pt>
                <c:pt idx="85">
                  <c:v>2072.1372830762853</c:v>
                </c:pt>
                <c:pt idx="86">
                  <c:v>1979.7027280207617</c:v>
                </c:pt>
                <c:pt idx="87">
                  <c:v>1898.2207507881903</c:v>
                </c:pt>
                <c:pt idx="88">
                  <c:v>1819.0644974126258</c:v>
                </c:pt>
                <c:pt idx="89">
                  <c:v>1758.8177916008633</c:v>
                </c:pt>
                <c:pt idx="90">
                  <c:v>1663.0567408385182</c:v>
                </c:pt>
              </c:numCache>
            </c:numRef>
          </c:val>
          <c:smooth val="0"/>
        </c:ser>
        <c:ser>
          <c:idx val="1"/>
          <c:order val="1"/>
          <c:tx>
            <c:strRef>
              <c:f>Graphs!$C$3</c:f>
              <c:strCache>
                <c:ptCount val="1"/>
                <c:pt idx="0">
                  <c:v>Labor Income_West Africa</c:v>
                </c:pt>
              </c:strCache>
            </c:strRef>
          </c:tx>
          <c:spPr>
            <a:ln w="50800" cap="rnd">
              <a:solidFill>
                <a:srgbClr val="0070C0"/>
              </a:solidFill>
              <a:round/>
            </a:ln>
            <a:effectLst/>
          </c:spPr>
          <c:marker>
            <c:symbol val="none"/>
          </c:marker>
          <c:cat>
            <c:strRef>
              <c:f>Graphs!$A$4:$A$94</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Graphs!$C$4:$C$94</c:f>
              <c:numCache>
                <c:formatCode>0</c:formatCode>
                <c:ptCount val="91"/>
                <c:pt idx="0">
                  <c:v>0</c:v>
                </c:pt>
                <c:pt idx="1">
                  <c:v>0</c:v>
                </c:pt>
                <c:pt idx="2">
                  <c:v>4.7251703046346398E-2</c:v>
                </c:pt>
                <c:pt idx="3">
                  <c:v>0.16301332362445295</c:v>
                </c:pt>
                <c:pt idx="4">
                  <c:v>0.21656708098415833</c:v>
                </c:pt>
                <c:pt idx="5">
                  <c:v>1.7298958928970039</c:v>
                </c:pt>
                <c:pt idx="6">
                  <c:v>3.1660748847603593</c:v>
                </c:pt>
                <c:pt idx="7">
                  <c:v>4.4938871277340482</c:v>
                </c:pt>
                <c:pt idx="8">
                  <c:v>6.1183711210575105</c:v>
                </c:pt>
                <c:pt idx="9">
                  <c:v>7.676574556820265</c:v>
                </c:pt>
                <c:pt idx="10">
                  <c:v>14.390367017088307</c:v>
                </c:pt>
                <c:pt idx="11">
                  <c:v>17.616042581267713</c:v>
                </c:pt>
                <c:pt idx="12">
                  <c:v>22.619602132585666</c:v>
                </c:pt>
                <c:pt idx="13">
                  <c:v>28.679096067763979</c:v>
                </c:pt>
                <c:pt idx="14">
                  <c:v>37.875590180302574</c:v>
                </c:pt>
                <c:pt idx="15">
                  <c:v>52.99131714472442</c:v>
                </c:pt>
                <c:pt idx="16">
                  <c:v>69.552720227079874</c:v>
                </c:pt>
                <c:pt idx="17">
                  <c:v>101.21551023653913</c:v>
                </c:pt>
                <c:pt idx="18">
                  <c:v>143.89545333475587</c:v>
                </c:pt>
                <c:pt idx="19">
                  <c:v>212.28064085140352</c:v>
                </c:pt>
                <c:pt idx="20">
                  <c:v>281.12513609041395</c:v>
                </c:pt>
                <c:pt idx="21">
                  <c:v>387.73203289131646</c:v>
                </c:pt>
                <c:pt idx="22">
                  <c:v>500.16409633565661</c:v>
                </c:pt>
                <c:pt idx="23">
                  <c:v>631.37913312037244</c:v>
                </c:pt>
                <c:pt idx="24">
                  <c:v>796.90717096777871</c:v>
                </c:pt>
                <c:pt idx="25">
                  <c:v>982.24541999322173</c:v>
                </c:pt>
                <c:pt idx="26">
                  <c:v>1183.339299105076</c:v>
                </c:pt>
                <c:pt idx="27">
                  <c:v>1339.0728840578297</c:v>
                </c:pt>
                <c:pt idx="28">
                  <c:v>1542.6524033328942</c:v>
                </c:pt>
                <c:pt idx="29">
                  <c:v>1794.1251684279648</c:v>
                </c:pt>
                <c:pt idx="30">
                  <c:v>1966.6281079099706</c:v>
                </c:pt>
                <c:pt idx="31">
                  <c:v>2225.2089157075807</c:v>
                </c:pt>
                <c:pt idx="32">
                  <c:v>2343.6958101508744</c:v>
                </c:pt>
                <c:pt idx="33">
                  <c:v>2471.9798199551647</c:v>
                </c:pt>
                <c:pt idx="34">
                  <c:v>2626.6672117588914</c:v>
                </c:pt>
                <c:pt idx="35">
                  <c:v>2723.135183987195</c:v>
                </c:pt>
                <c:pt idx="36">
                  <c:v>2872.9754892858664</c:v>
                </c:pt>
                <c:pt idx="37">
                  <c:v>2974.3177461089308</c:v>
                </c:pt>
                <c:pt idx="38">
                  <c:v>3018.168712361577</c:v>
                </c:pt>
                <c:pt idx="39">
                  <c:v>3196.433819933437</c:v>
                </c:pt>
                <c:pt idx="40">
                  <c:v>3412.6493215721271</c:v>
                </c:pt>
                <c:pt idx="41">
                  <c:v>3664.687719757952</c:v>
                </c:pt>
                <c:pt idx="42">
                  <c:v>3751.7294749463467</c:v>
                </c:pt>
                <c:pt idx="43">
                  <c:v>3856.5557074530234</c:v>
                </c:pt>
                <c:pt idx="44">
                  <c:v>4031.0558570550393</c:v>
                </c:pt>
                <c:pt idx="45">
                  <c:v>4096.5917304141203</c:v>
                </c:pt>
                <c:pt idx="46">
                  <c:v>4218.0913974310424</c:v>
                </c:pt>
                <c:pt idx="47">
                  <c:v>4063.4713737442962</c:v>
                </c:pt>
                <c:pt idx="48">
                  <c:v>3932.7679605768499</c:v>
                </c:pt>
                <c:pt idx="49">
                  <c:v>3997.2949800859424</c:v>
                </c:pt>
                <c:pt idx="50">
                  <c:v>3863.3476055777201</c:v>
                </c:pt>
                <c:pt idx="51">
                  <c:v>3903.261742374098</c:v>
                </c:pt>
                <c:pt idx="52">
                  <c:v>3871.1368730385307</c:v>
                </c:pt>
                <c:pt idx="53">
                  <c:v>3861.8030151721678</c:v>
                </c:pt>
                <c:pt idx="54">
                  <c:v>4018.0430042912963</c:v>
                </c:pt>
                <c:pt idx="55">
                  <c:v>4072.8886852892206</c:v>
                </c:pt>
                <c:pt idx="56">
                  <c:v>4033.1128363757143</c:v>
                </c:pt>
                <c:pt idx="57">
                  <c:v>3852.2439174188057</c:v>
                </c:pt>
                <c:pt idx="58">
                  <c:v>3594.8041180162681</c:v>
                </c:pt>
                <c:pt idx="59">
                  <c:v>3379.2354849629637</c:v>
                </c:pt>
                <c:pt idx="60">
                  <c:v>3005.6368540116305</c:v>
                </c:pt>
                <c:pt idx="61">
                  <c:v>2678.5886210905169</c:v>
                </c:pt>
                <c:pt idx="62">
                  <c:v>2373.3779069641196</c:v>
                </c:pt>
                <c:pt idx="63">
                  <c:v>1993.3045379427308</c:v>
                </c:pt>
                <c:pt idx="64">
                  <c:v>2030.293498973268</c:v>
                </c:pt>
                <c:pt idx="65">
                  <c:v>1810.3040431787879</c:v>
                </c:pt>
                <c:pt idx="66">
                  <c:v>1688.5010118964899</c:v>
                </c:pt>
                <c:pt idx="67">
                  <c:v>1615.3537619451949</c:v>
                </c:pt>
                <c:pt idx="68">
                  <c:v>1570.3229240725977</c:v>
                </c:pt>
                <c:pt idx="69">
                  <c:v>1454.3589221891887</c:v>
                </c:pt>
                <c:pt idx="70">
                  <c:v>1385.4491483227343</c:v>
                </c:pt>
                <c:pt idx="71">
                  <c:v>1227.403798733875</c:v>
                </c:pt>
                <c:pt idx="72">
                  <c:v>1154.2383158248861</c:v>
                </c:pt>
                <c:pt idx="73">
                  <c:v>1144.6952920100803</c:v>
                </c:pt>
                <c:pt idx="74">
                  <c:v>1129.8955033477516</c:v>
                </c:pt>
                <c:pt idx="75">
                  <c:v>994.45507703736803</c:v>
                </c:pt>
                <c:pt idx="76">
                  <c:v>1080.3709401999706</c:v>
                </c:pt>
                <c:pt idx="77">
                  <c:v>1010.1436006401404</c:v>
                </c:pt>
                <c:pt idx="78">
                  <c:v>860.50942769904429</c:v>
                </c:pt>
                <c:pt idx="79">
                  <c:v>811.12479400353641</c:v>
                </c:pt>
                <c:pt idx="80">
                  <c:v>666.54455958992673</c:v>
                </c:pt>
                <c:pt idx="81">
                  <c:v>526.45588802504176</c:v>
                </c:pt>
                <c:pt idx="82">
                  <c:v>504.55798663214648</c:v>
                </c:pt>
                <c:pt idx="83">
                  <c:v>261.32125110695858</c:v>
                </c:pt>
                <c:pt idx="84">
                  <c:v>174.11194150997349</c:v>
                </c:pt>
                <c:pt idx="85">
                  <c:v>143.39907114034685</c:v>
                </c:pt>
                <c:pt idx="86">
                  <c:v>108.27781781270221</c:v>
                </c:pt>
                <c:pt idx="87">
                  <c:v>105.02078402915035</c:v>
                </c:pt>
                <c:pt idx="88">
                  <c:v>86.864109176238443</c:v>
                </c:pt>
                <c:pt idx="89">
                  <c:v>49.904918097932118</c:v>
                </c:pt>
                <c:pt idx="90">
                  <c:v>48.155941715917763</c:v>
                </c:pt>
              </c:numCache>
            </c:numRef>
          </c:val>
          <c:smooth val="0"/>
        </c:ser>
        <c:ser>
          <c:idx val="2"/>
          <c:order val="2"/>
          <c:tx>
            <c:strRef>
              <c:f>Graphs!$D$3</c:f>
              <c:strCache>
                <c:ptCount val="1"/>
                <c:pt idx="0">
                  <c:v>Consumption_Central Africa</c:v>
                </c:pt>
              </c:strCache>
            </c:strRef>
          </c:tx>
          <c:spPr>
            <a:ln w="50800" cap="rnd">
              <a:solidFill>
                <a:srgbClr val="00B050"/>
              </a:solidFill>
              <a:prstDash val="sysDot"/>
              <a:round/>
            </a:ln>
            <a:effectLst/>
          </c:spPr>
          <c:marker>
            <c:symbol val="none"/>
          </c:marker>
          <c:cat>
            <c:strRef>
              <c:f>Graphs!$A$4:$A$94</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Graphs!$D$4:$D$94</c:f>
              <c:numCache>
                <c:formatCode>0</c:formatCode>
                <c:ptCount val="91"/>
                <c:pt idx="0">
                  <c:v>678.731225534857</c:v>
                </c:pt>
                <c:pt idx="1">
                  <c:v>658.98126241560976</c:v>
                </c:pt>
                <c:pt idx="2">
                  <c:v>654.7330855084183</c:v>
                </c:pt>
                <c:pt idx="3">
                  <c:v>675.47863028663232</c:v>
                </c:pt>
                <c:pt idx="4">
                  <c:v>701.29866932778191</c:v>
                </c:pt>
                <c:pt idx="5">
                  <c:v>725.54655390059543</c:v>
                </c:pt>
                <c:pt idx="6">
                  <c:v>760.59053447065776</c:v>
                </c:pt>
                <c:pt idx="7">
                  <c:v>777.05679816076383</c:v>
                </c:pt>
                <c:pt idx="8">
                  <c:v>803.43222466095301</c:v>
                </c:pt>
                <c:pt idx="9">
                  <c:v>837.71085415065829</c:v>
                </c:pt>
                <c:pt idx="10">
                  <c:v>870.70851205645749</c:v>
                </c:pt>
                <c:pt idx="11">
                  <c:v>922.50178193806335</c:v>
                </c:pt>
                <c:pt idx="12">
                  <c:v>965.38312583666016</c:v>
                </c:pt>
                <c:pt idx="13">
                  <c:v>1015.2043726690333</c:v>
                </c:pt>
                <c:pt idx="14">
                  <c:v>1070.2233269716189</c:v>
                </c:pt>
                <c:pt idx="15">
                  <c:v>1131.6996153288944</c:v>
                </c:pt>
                <c:pt idx="16">
                  <c:v>1190.5811874136959</c:v>
                </c:pt>
                <c:pt idx="17">
                  <c:v>1273.0005312277365</c:v>
                </c:pt>
                <c:pt idx="18">
                  <c:v>1335.9707629282175</c:v>
                </c:pt>
                <c:pt idx="19">
                  <c:v>1411.6313464762384</c:v>
                </c:pt>
                <c:pt idx="20">
                  <c:v>1479.7686196767438</c:v>
                </c:pt>
                <c:pt idx="21">
                  <c:v>1560.5268863710794</c:v>
                </c:pt>
                <c:pt idx="22">
                  <c:v>1593.3819477289649</c:v>
                </c:pt>
                <c:pt idx="23">
                  <c:v>1617.1096877322859</c:v>
                </c:pt>
                <c:pt idx="24">
                  <c:v>1627.6287150482235</c:v>
                </c:pt>
                <c:pt idx="25">
                  <c:v>1648.2715732642876</c:v>
                </c:pt>
                <c:pt idx="26">
                  <c:v>1650.2640400246132</c:v>
                </c:pt>
                <c:pt idx="27">
                  <c:v>1660.9429462963894</c:v>
                </c:pt>
                <c:pt idx="28">
                  <c:v>1671.8376065275547</c:v>
                </c:pt>
                <c:pt idx="29">
                  <c:v>1664.7597539800131</c:v>
                </c:pt>
                <c:pt idx="30">
                  <c:v>1667.165300582966</c:v>
                </c:pt>
                <c:pt idx="31">
                  <c:v>1642.233576886299</c:v>
                </c:pt>
                <c:pt idx="32">
                  <c:v>1624.1790861726417</c:v>
                </c:pt>
                <c:pt idx="33">
                  <c:v>1612.0742283607447</c:v>
                </c:pt>
                <c:pt idx="34">
                  <c:v>1600.5201297335655</c:v>
                </c:pt>
                <c:pt idx="35">
                  <c:v>1597.1272571551967</c:v>
                </c:pt>
                <c:pt idx="36">
                  <c:v>1583.7781549563103</c:v>
                </c:pt>
                <c:pt idx="37">
                  <c:v>1591.1164894568362</c:v>
                </c:pt>
                <c:pt idx="38">
                  <c:v>1584.19643182096</c:v>
                </c:pt>
                <c:pt idx="39">
                  <c:v>1581.4991942176548</c:v>
                </c:pt>
                <c:pt idx="40">
                  <c:v>1564.2722668467106</c:v>
                </c:pt>
                <c:pt idx="41">
                  <c:v>1541.1801902782299</c:v>
                </c:pt>
                <c:pt idx="42">
                  <c:v>1498.9918945409797</c:v>
                </c:pt>
                <c:pt idx="43">
                  <c:v>1468.2669639851872</c:v>
                </c:pt>
                <c:pt idx="44">
                  <c:v>1465.6995948713859</c:v>
                </c:pt>
                <c:pt idx="45">
                  <c:v>1485.4848161438713</c:v>
                </c:pt>
                <c:pt idx="46">
                  <c:v>1480.6199922121227</c:v>
                </c:pt>
                <c:pt idx="47">
                  <c:v>1484.8596797103123</c:v>
                </c:pt>
                <c:pt idx="48">
                  <c:v>1490.2359857576114</c:v>
                </c:pt>
                <c:pt idx="49">
                  <c:v>1509.2148383150875</c:v>
                </c:pt>
                <c:pt idx="50">
                  <c:v>1520.5684276638654</c:v>
                </c:pt>
                <c:pt idx="51">
                  <c:v>1521.3920137124762</c:v>
                </c:pt>
                <c:pt idx="52">
                  <c:v>1509.309468185148</c:v>
                </c:pt>
                <c:pt idx="53">
                  <c:v>1508.4005545875571</c:v>
                </c:pt>
                <c:pt idx="54">
                  <c:v>1486.2121498236154</c:v>
                </c:pt>
                <c:pt idx="55">
                  <c:v>1463.9809043615926</c:v>
                </c:pt>
                <c:pt idx="56">
                  <c:v>1425.6720064412636</c:v>
                </c:pt>
                <c:pt idx="57">
                  <c:v>1403.4796939700984</c:v>
                </c:pt>
                <c:pt idx="58">
                  <c:v>1400.8336118404279</c:v>
                </c:pt>
                <c:pt idx="59">
                  <c:v>1396.8745643764719</c:v>
                </c:pt>
                <c:pt idx="60">
                  <c:v>1400.2205372491733</c:v>
                </c:pt>
                <c:pt idx="61">
                  <c:v>1405.994343833215</c:v>
                </c:pt>
                <c:pt idx="62">
                  <c:v>1414.9947729624942</c:v>
                </c:pt>
                <c:pt idx="63">
                  <c:v>1427.8710632328095</c:v>
                </c:pt>
                <c:pt idx="64">
                  <c:v>1430.3008871652596</c:v>
                </c:pt>
                <c:pt idx="65">
                  <c:v>1446.3483034222081</c:v>
                </c:pt>
                <c:pt idx="66">
                  <c:v>1444.0496303260174</c:v>
                </c:pt>
                <c:pt idx="67">
                  <c:v>1438.9033100227534</c:v>
                </c:pt>
                <c:pt idx="68">
                  <c:v>1413.2383578258043</c:v>
                </c:pt>
                <c:pt idx="69">
                  <c:v>1390.8287049141502</c:v>
                </c:pt>
                <c:pt idx="70">
                  <c:v>1370.6428957310538</c:v>
                </c:pt>
                <c:pt idx="71">
                  <c:v>1348.9788024484365</c:v>
                </c:pt>
                <c:pt idx="72">
                  <c:v>1329.2679287540248</c:v>
                </c:pt>
                <c:pt idx="73">
                  <c:v>1309.4995904435373</c:v>
                </c:pt>
                <c:pt idx="74">
                  <c:v>1294.3082988499084</c:v>
                </c:pt>
                <c:pt idx="75">
                  <c:v>1299.6882164090298</c:v>
                </c:pt>
                <c:pt idx="76">
                  <c:v>1290.6865993023951</c:v>
                </c:pt>
                <c:pt idx="77">
                  <c:v>1281.0789506811807</c:v>
                </c:pt>
                <c:pt idx="78">
                  <c:v>1289.1772096055706</c:v>
                </c:pt>
                <c:pt idx="79">
                  <c:v>1299.7549456914828</c:v>
                </c:pt>
                <c:pt idx="80">
                  <c:v>1314.0158198390063</c:v>
                </c:pt>
                <c:pt idx="81">
                  <c:v>1345.001024118952</c:v>
                </c:pt>
                <c:pt idx="82">
                  <c:v>1386.088304122215</c:v>
                </c:pt>
                <c:pt idx="83">
                  <c:v>1421.1746684580517</c:v>
                </c:pt>
                <c:pt idx="84">
                  <c:v>1444.6349269352622</c:v>
                </c:pt>
                <c:pt idx="85">
                  <c:v>1438.8571714133955</c:v>
                </c:pt>
                <c:pt idx="86">
                  <c:v>1398.7759975119632</c:v>
                </c:pt>
                <c:pt idx="87">
                  <c:v>1328.2762221112407</c:v>
                </c:pt>
                <c:pt idx="88">
                  <c:v>1243.2352359050328</c:v>
                </c:pt>
                <c:pt idx="89">
                  <c:v>1180.0901335822982</c:v>
                </c:pt>
                <c:pt idx="90">
                  <c:v>1201.0002380680912</c:v>
                </c:pt>
              </c:numCache>
            </c:numRef>
          </c:val>
          <c:smooth val="0"/>
        </c:ser>
        <c:ser>
          <c:idx val="3"/>
          <c:order val="3"/>
          <c:tx>
            <c:strRef>
              <c:f>Graphs!$E$3</c:f>
              <c:strCache>
                <c:ptCount val="1"/>
                <c:pt idx="0">
                  <c:v>Labor Income_Central Africa</c:v>
                </c:pt>
              </c:strCache>
            </c:strRef>
          </c:tx>
          <c:spPr>
            <a:ln w="50800" cap="rnd">
              <a:solidFill>
                <a:srgbClr val="00B050"/>
              </a:solidFill>
              <a:round/>
            </a:ln>
            <a:effectLst/>
          </c:spPr>
          <c:marker>
            <c:symbol val="none"/>
          </c:marker>
          <c:cat>
            <c:strRef>
              <c:f>Graphs!$A$4:$A$94</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Graphs!$E$4:$E$94</c:f>
              <c:numCache>
                <c:formatCode>0</c:formatCode>
                <c:ptCount val="91"/>
                <c:pt idx="0">
                  <c:v>0</c:v>
                </c:pt>
                <c:pt idx="1">
                  <c:v>0</c:v>
                </c:pt>
                <c:pt idx="2">
                  <c:v>0</c:v>
                </c:pt>
                <c:pt idx="3">
                  <c:v>0</c:v>
                </c:pt>
                <c:pt idx="4">
                  <c:v>0</c:v>
                </c:pt>
                <c:pt idx="5">
                  <c:v>0</c:v>
                </c:pt>
                <c:pt idx="6">
                  <c:v>2.863204865894093</c:v>
                </c:pt>
                <c:pt idx="7">
                  <c:v>2.9359163531428494</c:v>
                </c:pt>
                <c:pt idx="8">
                  <c:v>3.3050953104336367</c:v>
                </c:pt>
                <c:pt idx="9">
                  <c:v>4.5459095161330412</c:v>
                </c:pt>
                <c:pt idx="10">
                  <c:v>22.857383157209085</c:v>
                </c:pt>
                <c:pt idx="11">
                  <c:v>23.599733933482398</c:v>
                </c:pt>
                <c:pt idx="12">
                  <c:v>28.021615368887673</c:v>
                </c:pt>
                <c:pt idx="13">
                  <c:v>42.070367478561714</c:v>
                </c:pt>
                <c:pt idx="14">
                  <c:v>73.488358779195337</c:v>
                </c:pt>
                <c:pt idx="15">
                  <c:v>110.42726561694327</c:v>
                </c:pt>
                <c:pt idx="16">
                  <c:v>147.99007819198354</c:v>
                </c:pt>
                <c:pt idx="17">
                  <c:v>202.59987891741724</c:v>
                </c:pt>
                <c:pt idx="18">
                  <c:v>279.73012690829592</c:v>
                </c:pt>
                <c:pt idx="19">
                  <c:v>375.01046542298218</c:v>
                </c:pt>
                <c:pt idx="20">
                  <c:v>477.04110250452118</c:v>
                </c:pt>
                <c:pt idx="21">
                  <c:v>585.99286778989574</c:v>
                </c:pt>
                <c:pt idx="22">
                  <c:v>692.59224366654666</c:v>
                </c:pt>
                <c:pt idx="23">
                  <c:v>808.55173497487658</c:v>
                </c:pt>
                <c:pt idx="24">
                  <c:v>936.37047406301053</c:v>
                </c:pt>
                <c:pt idx="25">
                  <c:v>1078.2738607647771</c:v>
                </c:pt>
                <c:pt idx="26">
                  <c:v>1221.9685179903163</c:v>
                </c:pt>
                <c:pt idx="27">
                  <c:v>1374.4628986205753</c:v>
                </c:pt>
                <c:pt idx="28">
                  <c:v>1517.2237982231447</c:v>
                </c:pt>
                <c:pt idx="29">
                  <c:v>1643.2632833041298</c:v>
                </c:pt>
                <c:pt idx="30">
                  <c:v>1761.6645948725759</c:v>
                </c:pt>
                <c:pt idx="31">
                  <c:v>1883.0903994250007</c:v>
                </c:pt>
                <c:pt idx="32">
                  <c:v>1996.1017712499329</c:v>
                </c:pt>
                <c:pt idx="33">
                  <c:v>2103.4704063200729</c:v>
                </c:pt>
                <c:pt idx="34">
                  <c:v>2196.0267457363761</c:v>
                </c:pt>
                <c:pt idx="35">
                  <c:v>2244.9362836293053</c:v>
                </c:pt>
                <c:pt idx="36">
                  <c:v>2269.4821843863128</c:v>
                </c:pt>
                <c:pt idx="37">
                  <c:v>2282.3164248841522</c:v>
                </c:pt>
                <c:pt idx="38">
                  <c:v>2285.5141787270904</c:v>
                </c:pt>
                <c:pt idx="39">
                  <c:v>2300.7419725040882</c:v>
                </c:pt>
                <c:pt idx="40">
                  <c:v>2321.5324246376222</c:v>
                </c:pt>
                <c:pt idx="41">
                  <c:v>2360.0873639456954</c:v>
                </c:pt>
                <c:pt idx="42">
                  <c:v>2391.7727873267841</c:v>
                </c:pt>
                <c:pt idx="43">
                  <c:v>2432.5900356980469</c:v>
                </c:pt>
                <c:pt idx="44">
                  <c:v>2476.9723064008849</c:v>
                </c:pt>
                <c:pt idx="45">
                  <c:v>2526.6374566231079</c:v>
                </c:pt>
                <c:pt idx="46">
                  <c:v>2607.2337333381602</c:v>
                </c:pt>
                <c:pt idx="47">
                  <c:v>2708.7262717315398</c:v>
                </c:pt>
                <c:pt idx="48">
                  <c:v>2785.5461797020098</c:v>
                </c:pt>
                <c:pt idx="49">
                  <c:v>2843.0592057285562</c:v>
                </c:pt>
                <c:pt idx="50">
                  <c:v>2871.0876272867058</c:v>
                </c:pt>
                <c:pt idx="51">
                  <c:v>2903.4802844241804</c:v>
                </c:pt>
                <c:pt idx="52">
                  <c:v>2905.1545492340979</c:v>
                </c:pt>
                <c:pt idx="53">
                  <c:v>2841.0830205825914</c:v>
                </c:pt>
                <c:pt idx="54">
                  <c:v>2709.0603911946891</c:v>
                </c:pt>
                <c:pt idx="55">
                  <c:v>2524.9074073453021</c:v>
                </c:pt>
                <c:pt idx="56">
                  <c:v>2330.9001649946404</c:v>
                </c:pt>
                <c:pt idx="57">
                  <c:v>2112.0312266901269</c:v>
                </c:pt>
                <c:pt idx="58">
                  <c:v>1885.9424602338004</c:v>
                </c:pt>
                <c:pt idx="59">
                  <c:v>1670.6829282155791</c:v>
                </c:pt>
                <c:pt idx="60">
                  <c:v>1488.4569797911529</c:v>
                </c:pt>
                <c:pt idx="61">
                  <c:v>1341.576067617003</c:v>
                </c:pt>
                <c:pt idx="62">
                  <c:v>1189.672837884872</c:v>
                </c:pt>
                <c:pt idx="63">
                  <c:v>1061.1837046676503</c:v>
                </c:pt>
                <c:pt idx="64">
                  <c:v>956.72667079271991</c:v>
                </c:pt>
                <c:pt idx="65">
                  <c:v>885.51965397720483</c:v>
                </c:pt>
                <c:pt idx="66">
                  <c:v>831.51947251351396</c:v>
                </c:pt>
                <c:pt idx="67">
                  <c:v>760.68955648703468</c:v>
                </c:pt>
                <c:pt idx="68">
                  <c:v>672.00396389599723</c:v>
                </c:pt>
                <c:pt idx="69">
                  <c:v>586.87426016094207</c:v>
                </c:pt>
                <c:pt idx="70">
                  <c:v>535.68115089232367</c:v>
                </c:pt>
                <c:pt idx="71">
                  <c:v>504.13390046974479</c:v>
                </c:pt>
                <c:pt idx="72">
                  <c:v>487.80919899860237</c:v>
                </c:pt>
                <c:pt idx="73">
                  <c:v>465.34472530147781</c:v>
                </c:pt>
                <c:pt idx="74">
                  <c:v>435.62212047568465</c:v>
                </c:pt>
                <c:pt idx="75">
                  <c:v>408.49287925152288</c:v>
                </c:pt>
                <c:pt idx="76">
                  <c:v>390.65888874181371</c:v>
                </c:pt>
                <c:pt idx="77">
                  <c:v>383.11303949802021</c:v>
                </c:pt>
                <c:pt idx="78">
                  <c:v>384.82288550941718</c:v>
                </c:pt>
                <c:pt idx="79">
                  <c:v>391.05591711488285</c:v>
                </c:pt>
                <c:pt idx="80">
                  <c:v>396.91049210665034</c:v>
                </c:pt>
                <c:pt idx="81">
                  <c:v>400.12214322835484</c:v>
                </c:pt>
                <c:pt idx="82">
                  <c:v>400.15663983210834</c:v>
                </c:pt>
                <c:pt idx="83">
                  <c:v>395.77871216657917</c:v>
                </c:pt>
                <c:pt idx="84">
                  <c:v>389.0134571410581</c:v>
                </c:pt>
                <c:pt idx="85">
                  <c:v>372.32906544412435</c:v>
                </c:pt>
                <c:pt idx="86">
                  <c:v>348.16625292921219</c:v>
                </c:pt>
                <c:pt idx="87">
                  <c:v>311.20467255685548</c:v>
                </c:pt>
                <c:pt idx="88">
                  <c:v>257.74445020266023</c:v>
                </c:pt>
                <c:pt idx="89">
                  <c:v>210.29218099279586</c:v>
                </c:pt>
                <c:pt idx="90">
                  <c:v>150.45714921471509</c:v>
                </c:pt>
              </c:numCache>
            </c:numRef>
          </c:val>
          <c:smooth val="0"/>
        </c:ser>
        <c:dLbls>
          <c:showLegendKey val="0"/>
          <c:showVal val="0"/>
          <c:showCatName val="0"/>
          <c:showSerName val="0"/>
          <c:showPercent val="0"/>
          <c:showBubbleSize val="0"/>
        </c:dLbls>
        <c:smooth val="0"/>
        <c:axId val="-256912704"/>
        <c:axId val="-256882240"/>
      </c:lineChart>
      <c:catAx>
        <c:axId val="-25691270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FR" sz="1600" b="1">
                    <a:solidFill>
                      <a:sysClr val="windowText" lastClr="000000"/>
                    </a:solidFill>
                  </a:rPr>
                  <a:t>Age</a:t>
                </a:r>
              </a:p>
            </c:rich>
          </c:tx>
          <c:layout>
            <c:manualLayout>
              <c:xMode val="edge"/>
              <c:yMode val="edge"/>
              <c:x val="0.92492816441416881"/>
              <c:y val="0.8291948180904548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crossAx val="-256882240"/>
        <c:crosses val="autoZero"/>
        <c:auto val="1"/>
        <c:lblAlgn val="ctr"/>
        <c:lblOffset val="100"/>
        <c:tickLblSkip val="10"/>
        <c:tickMarkSkip val="5"/>
        <c:noMultiLvlLbl val="0"/>
      </c:catAx>
      <c:valAx>
        <c:axId val="-25688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sz="1400" b="1">
                    <a:solidFill>
                      <a:schemeClr val="tx1"/>
                    </a:solidFill>
                  </a:rPr>
                  <a:t>USD</a:t>
                </a:r>
              </a:p>
            </c:rich>
          </c:tx>
          <c:layout>
            <c:manualLayout>
              <c:xMode val="edge"/>
              <c:yMode val="edge"/>
              <c:x val="4.4341269179824071E-3"/>
              <c:y val="2.3301188475036125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crossAx val="-256912704"/>
        <c:crosses val="autoZero"/>
        <c:crossBetween val="between"/>
      </c:valAx>
      <c:spPr>
        <a:noFill/>
        <a:ln>
          <a:noFill/>
        </a:ln>
        <a:effectLst/>
      </c:spPr>
    </c:plotArea>
    <c:legend>
      <c:legendPos val="b"/>
      <c:layout>
        <c:manualLayout>
          <c:xMode val="edge"/>
          <c:yMode val="edge"/>
          <c:x val="0"/>
          <c:y val="0.8319133752399348"/>
          <c:w val="0.99780945495535545"/>
          <c:h val="0.16272482777723174"/>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5018332246041"/>
          <c:y val="4.1044776119402986E-2"/>
          <c:w val="0.82837416999175673"/>
          <c:h val="0.72885933354400079"/>
        </c:manualLayout>
      </c:layout>
      <c:lineChart>
        <c:grouping val="standard"/>
        <c:varyColors val="0"/>
        <c:ser>
          <c:idx val="0"/>
          <c:order val="0"/>
          <c:tx>
            <c:strRef>
              <c:f>Graphs!$F$3</c:f>
              <c:strCache>
                <c:ptCount val="1"/>
                <c:pt idx="0">
                  <c:v>Consumption_West and Central Africa</c:v>
                </c:pt>
              </c:strCache>
            </c:strRef>
          </c:tx>
          <c:spPr>
            <a:ln w="50800" cap="rnd">
              <a:solidFill>
                <a:schemeClr val="tx1"/>
              </a:solidFill>
              <a:prstDash val="sysDot"/>
              <a:round/>
            </a:ln>
            <a:effectLst/>
          </c:spPr>
          <c:marker>
            <c:symbol val="none"/>
          </c:marker>
          <c:cat>
            <c:strRef>
              <c:f>Graphs!$A$4:$A$94</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Graphs!$F$4:$F$94</c:f>
              <c:numCache>
                <c:formatCode>0</c:formatCode>
                <c:ptCount val="91"/>
                <c:pt idx="0">
                  <c:v>771.18847471542722</c:v>
                </c:pt>
                <c:pt idx="1">
                  <c:v>759.05136582121543</c:v>
                </c:pt>
                <c:pt idx="2">
                  <c:v>781.42555166399825</c:v>
                </c:pt>
                <c:pt idx="3">
                  <c:v>812.44619804863396</c:v>
                </c:pt>
                <c:pt idx="4">
                  <c:v>845.56161669996698</c:v>
                </c:pt>
                <c:pt idx="5">
                  <c:v>894.22737632173948</c:v>
                </c:pt>
                <c:pt idx="6">
                  <c:v>989.1289843383995</c:v>
                </c:pt>
                <c:pt idx="7">
                  <c:v>1049.8110745746526</c:v>
                </c:pt>
                <c:pt idx="8">
                  <c:v>1100.9630280911397</c:v>
                </c:pt>
                <c:pt idx="9">
                  <c:v>1132.8212195842002</c:v>
                </c:pt>
                <c:pt idx="10">
                  <c:v>1207.1679485322879</c:v>
                </c:pt>
                <c:pt idx="11">
                  <c:v>1248.8256353575609</c:v>
                </c:pt>
                <c:pt idx="12">
                  <c:v>1328.1313753990498</c:v>
                </c:pt>
                <c:pt idx="13">
                  <c:v>1395.3382023864533</c:v>
                </c:pt>
                <c:pt idx="14">
                  <c:v>1501.3695716322686</c:v>
                </c:pt>
                <c:pt idx="15">
                  <c:v>1596.5835729928765</c:v>
                </c:pt>
                <c:pt idx="16">
                  <c:v>1675.1842166361175</c:v>
                </c:pt>
                <c:pt idx="17">
                  <c:v>1805.8416742921077</c:v>
                </c:pt>
                <c:pt idx="18">
                  <c:v>1841.0914405651386</c:v>
                </c:pt>
                <c:pt idx="19">
                  <c:v>1902.6928394564677</c:v>
                </c:pt>
                <c:pt idx="20">
                  <c:v>2001.64314915164</c:v>
                </c:pt>
                <c:pt idx="21">
                  <c:v>1999.4199372490948</c:v>
                </c:pt>
                <c:pt idx="22">
                  <c:v>2088.825078580182</c:v>
                </c:pt>
                <c:pt idx="23">
                  <c:v>2109.5126946317</c:v>
                </c:pt>
                <c:pt idx="24">
                  <c:v>2193.7094501898846</c:v>
                </c:pt>
                <c:pt idx="25">
                  <c:v>2205.8868001903147</c:v>
                </c:pt>
                <c:pt idx="26">
                  <c:v>2153.753822037424</c:v>
                </c:pt>
                <c:pt idx="27">
                  <c:v>2174.435077340243</c:v>
                </c:pt>
                <c:pt idx="28">
                  <c:v>2195.392094981717</c:v>
                </c:pt>
                <c:pt idx="29">
                  <c:v>2151.9079473342372</c:v>
                </c:pt>
                <c:pt idx="30">
                  <c:v>2123.9843696961943</c:v>
                </c:pt>
                <c:pt idx="31">
                  <c:v>2094.9123978060052</c:v>
                </c:pt>
                <c:pt idx="32">
                  <c:v>2084.773808261687</c:v>
                </c:pt>
                <c:pt idx="33">
                  <c:v>2029.2437765845445</c:v>
                </c:pt>
                <c:pt idx="34">
                  <c:v>2021.0445484990234</c:v>
                </c:pt>
                <c:pt idx="35">
                  <c:v>2036.9212286671386</c:v>
                </c:pt>
                <c:pt idx="36">
                  <c:v>2019.1580239663463</c:v>
                </c:pt>
                <c:pt idx="37">
                  <c:v>2063.3703793196933</c:v>
                </c:pt>
                <c:pt idx="38">
                  <c:v>2077.5183671827303</c:v>
                </c:pt>
                <c:pt idx="39">
                  <c:v>2106.2820749972266</c:v>
                </c:pt>
                <c:pt idx="40">
                  <c:v>2120.5703923283131</c:v>
                </c:pt>
                <c:pt idx="41">
                  <c:v>2109.9405273638813</c:v>
                </c:pt>
                <c:pt idx="42">
                  <c:v>2091.1769110015443</c:v>
                </c:pt>
                <c:pt idx="43">
                  <c:v>2073.8815442064729</c:v>
                </c:pt>
                <c:pt idx="44">
                  <c:v>2031.3811006669025</c:v>
                </c:pt>
                <c:pt idx="45">
                  <c:v>2057.2492364429954</c:v>
                </c:pt>
                <c:pt idx="46">
                  <c:v>2060.3711719754756</c:v>
                </c:pt>
                <c:pt idx="47">
                  <c:v>2115.7628831196462</c:v>
                </c:pt>
                <c:pt idx="48">
                  <c:v>2099.4720311531323</c:v>
                </c:pt>
                <c:pt idx="49">
                  <c:v>2104.4467934484869</c:v>
                </c:pt>
                <c:pt idx="50">
                  <c:v>2102.6039231395907</c:v>
                </c:pt>
                <c:pt idx="51">
                  <c:v>2098.8437534415175</c:v>
                </c:pt>
                <c:pt idx="52">
                  <c:v>2121.2280632667434</c:v>
                </c:pt>
                <c:pt idx="53">
                  <c:v>2133.5754764557701</c:v>
                </c:pt>
                <c:pt idx="54">
                  <c:v>2146.9280680956144</c:v>
                </c:pt>
                <c:pt idx="55">
                  <c:v>2170.5455322133594</c:v>
                </c:pt>
                <c:pt idx="56">
                  <c:v>2151.4009615196537</c:v>
                </c:pt>
                <c:pt idx="57">
                  <c:v>2170.1029209201511</c:v>
                </c:pt>
                <c:pt idx="58">
                  <c:v>2185.2491321843536</c:v>
                </c:pt>
                <c:pt idx="59">
                  <c:v>2219.6549267045461</c:v>
                </c:pt>
                <c:pt idx="60">
                  <c:v>2248.2463260540344</c:v>
                </c:pt>
                <c:pt idx="61">
                  <c:v>2292.6378732894568</c:v>
                </c:pt>
                <c:pt idx="62">
                  <c:v>2244.8559366139766</c:v>
                </c:pt>
                <c:pt idx="63">
                  <c:v>2229.105194620764</c:v>
                </c:pt>
                <c:pt idx="64">
                  <c:v>2269.8539245122079</c:v>
                </c:pt>
                <c:pt idx="65">
                  <c:v>2271.2289073392599</c:v>
                </c:pt>
                <c:pt idx="66">
                  <c:v>2234.897209950861</c:v>
                </c:pt>
                <c:pt idx="67">
                  <c:v>2237.6191783465342</c:v>
                </c:pt>
                <c:pt idx="68">
                  <c:v>2213.4611037068926</c:v>
                </c:pt>
                <c:pt idx="69">
                  <c:v>2205.0141544507633</c:v>
                </c:pt>
                <c:pt idx="70">
                  <c:v>2172.3066879701514</c:v>
                </c:pt>
                <c:pt idx="71">
                  <c:v>2126.4418724625643</c:v>
                </c:pt>
                <c:pt idx="72">
                  <c:v>2123.6078610133318</c:v>
                </c:pt>
                <c:pt idx="73">
                  <c:v>2126.8459676321845</c:v>
                </c:pt>
                <c:pt idx="74">
                  <c:v>2109.5931073531201</c:v>
                </c:pt>
                <c:pt idx="75">
                  <c:v>2108.0920153437883</c:v>
                </c:pt>
                <c:pt idx="76">
                  <c:v>2119.0215571350541</c:v>
                </c:pt>
                <c:pt idx="77">
                  <c:v>2214.8087938732942</c:v>
                </c:pt>
                <c:pt idx="78">
                  <c:v>2201.089305639839</c:v>
                </c:pt>
                <c:pt idx="79">
                  <c:v>2163.4963752095955</c:v>
                </c:pt>
                <c:pt idx="80">
                  <c:v>2191.4778773688085</c:v>
                </c:pt>
                <c:pt idx="81">
                  <c:v>2154.7858991951998</c:v>
                </c:pt>
                <c:pt idx="82">
                  <c:v>2109.2377953042856</c:v>
                </c:pt>
                <c:pt idx="83">
                  <c:v>2045.0934368001031</c:v>
                </c:pt>
                <c:pt idx="84">
                  <c:v>2012.4262552349294</c:v>
                </c:pt>
                <c:pt idx="85">
                  <c:v>1929.1107423234762</c:v>
                </c:pt>
                <c:pt idx="86">
                  <c:v>1840.9027208734042</c:v>
                </c:pt>
                <c:pt idx="87">
                  <c:v>1753.6526108256</c:v>
                </c:pt>
                <c:pt idx="88">
                  <c:v>1663.0492603855753</c:v>
                </c:pt>
                <c:pt idx="89">
                  <c:v>1591.6580062786497</c:v>
                </c:pt>
                <c:pt idx="90">
                  <c:v>1508.6616601895926</c:v>
                </c:pt>
              </c:numCache>
            </c:numRef>
          </c:val>
          <c:smooth val="0"/>
        </c:ser>
        <c:ser>
          <c:idx val="1"/>
          <c:order val="1"/>
          <c:tx>
            <c:strRef>
              <c:f>Graphs!$G$3</c:f>
              <c:strCache>
                <c:ptCount val="1"/>
                <c:pt idx="0">
                  <c:v>Labor Income_West and Central Africa</c:v>
                </c:pt>
              </c:strCache>
            </c:strRef>
          </c:tx>
          <c:spPr>
            <a:ln w="50800" cap="rnd">
              <a:solidFill>
                <a:schemeClr val="tx1"/>
              </a:solidFill>
              <a:round/>
            </a:ln>
            <a:effectLst/>
          </c:spPr>
          <c:marker>
            <c:symbol val="none"/>
          </c:marker>
          <c:cat>
            <c:strRef>
              <c:f>Graphs!$A$4:$A$94</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Graphs!$G$4:$G$94</c:f>
              <c:numCache>
                <c:formatCode>0</c:formatCode>
                <c:ptCount val="91"/>
                <c:pt idx="0">
                  <c:v>0</c:v>
                </c:pt>
                <c:pt idx="1">
                  <c:v>0</c:v>
                </c:pt>
                <c:pt idx="2">
                  <c:v>4.1446091926737393E-2</c:v>
                </c:pt>
                <c:pt idx="3">
                  <c:v>0.14293828988632987</c:v>
                </c:pt>
                <c:pt idx="4">
                  <c:v>0.18979107190825592</c:v>
                </c:pt>
                <c:pt idx="5">
                  <c:v>1.5153662091701596</c:v>
                </c:pt>
                <c:pt idx="6">
                  <c:v>3.1635705693566774</c:v>
                </c:pt>
                <c:pt idx="7">
                  <c:v>4.3352482643801871</c:v>
                </c:pt>
                <c:pt idx="8">
                  <c:v>5.8058104720838291</c:v>
                </c:pt>
                <c:pt idx="9">
                  <c:v>7.3373360972199935</c:v>
                </c:pt>
                <c:pt idx="10">
                  <c:v>15.731234239500413</c:v>
                </c:pt>
                <c:pt idx="11">
                  <c:v>18.650316412562098</c:v>
                </c:pt>
                <c:pt idx="12">
                  <c:v>23.627671490806303</c:v>
                </c:pt>
                <c:pt idx="13">
                  <c:v>30.869747921348399</c:v>
                </c:pt>
                <c:pt idx="14">
                  <c:v>43.289809015598074</c:v>
                </c:pt>
                <c:pt idx="15">
                  <c:v>61.656955722639083</c:v>
                </c:pt>
                <c:pt idx="16">
                  <c:v>81.404802022557931</c:v>
                </c:pt>
                <c:pt idx="17">
                  <c:v>116.67373378652401</c:v>
                </c:pt>
                <c:pt idx="18">
                  <c:v>164.62253834463377</c:v>
                </c:pt>
                <c:pt idx="19">
                  <c:v>237.34948558716874</c:v>
                </c:pt>
                <c:pt idx="20">
                  <c:v>311.34541192315328</c:v>
                </c:pt>
                <c:pt idx="21">
                  <c:v>419.01927900100304</c:v>
                </c:pt>
                <c:pt idx="22">
                  <c:v>531.41072618496071</c:v>
                </c:pt>
                <c:pt idx="23">
                  <c:v>661.46411492147593</c:v>
                </c:pt>
                <c:pt idx="24">
                  <c:v>822.83938445802221</c:v>
                </c:pt>
                <c:pt idx="25">
                  <c:v>1003.1525795953041</c:v>
                </c:pt>
                <c:pt idx="26">
                  <c:v>1197.0449206036219</c:v>
                </c:pt>
                <c:pt idx="27">
                  <c:v>1352.8250936044037</c:v>
                </c:pt>
                <c:pt idx="28">
                  <c:v>1548.5780877136187</c:v>
                </c:pt>
                <c:pt idx="29">
                  <c:v>1783.684272815741</c:v>
                </c:pt>
                <c:pt idx="30">
                  <c:v>1949.5292837305103</c:v>
                </c:pt>
                <c:pt idx="31">
                  <c:v>2190.9701717151029</c:v>
                </c:pt>
                <c:pt idx="32">
                  <c:v>2309.4659839754622</c:v>
                </c:pt>
                <c:pt idx="33">
                  <c:v>2435.9217202714954</c:v>
                </c:pt>
                <c:pt idx="34">
                  <c:v>2583.735368408823</c:v>
                </c:pt>
                <c:pt idx="35">
                  <c:v>2674.8956484028181</c:v>
                </c:pt>
                <c:pt idx="36">
                  <c:v>2809.69181882865</c:v>
                </c:pt>
                <c:pt idx="37">
                  <c:v>2900.4528420662004</c:v>
                </c:pt>
                <c:pt idx="38">
                  <c:v>2939.317411410324</c:v>
                </c:pt>
                <c:pt idx="39">
                  <c:v>3098.3024442028773</c:v>
                </c:pt>
                <c:pt idx="40">
                  <c:v>3291.7109730015927</c:v>
                </c:pt>
                <c:pt idx="41">
                  <c:v>3519.2392741074809</c:v>
                </c:pt>
                <c:pt idx="42">
                  <c:v>3600.5181935580681</c:v>
                </c:pt>
                <c:pt idx="43">
                  <c:v>3698.6043929091702</c:v>
                </c:pt>
                <c:pt idx="44">
                  <c:v>3858.1820844534977</c:v>
                </c:pt>
                <c:pt idx="45">
                  <c:v>3921.6017981854857</c:v>
                </c:pt>
                <c:pt idx="46">
                  <c:v>4038.276001017929</c:v>
                </c:pt>
                <c:pt idx="47">
                  <c:v>3914.4318488628996</c:v>
                </c:pt>
                <c:pt idx="48">
                  <c:v>3808.7762924860513</c:v>
                </c:pt>
                <c:pt idx="49">
                  <c:v>3873.172385339014</c:v>
                </c:pt>
                <c:pt idx="50">
                  <c:v>3758.504033161606</c:v>
                </c:pt>
                <c:pt idx="51">
                  <c:v>3798.0081413959106</c:v>
                </c:pt>
                <c:pt idx="52">
                  <c:v>3769.658242562673</c:v>
                </c:pt>
                <c:pt idx="53">
                  <c:v>3753.1261569939397</c:v>
                </c:pt>
                <c:pt idx="54">
                  <c:v>3874.7244680037566</c:v>
                </c:pt>
                <c:pt idx="55">
                  <c:v>3900.4745641594782</c:v>
                </c:pt>
                <c:pt idx="56">
                  <c:v>3841.365837538498</c:v>
                </c:pt>
                <c:pt idx="57">
                  <c:v>3654.0510018091409</c:v>
                </c:pt>
                <c:pt idx="58">
                  <c:v>3397.9761476253343</c:v>
                </c:pt>
                <c:pt idx="59">
                  <c:v>3180.114543457777</c:v>
                </c:pt>
                <c:pt idx="60">
                  <c:v>2827.4988279737818</c:v>
                </c:pt>
                <c:pt idx="61">
                  <c:v>2521.404111747087</c:v>
                </c:pt>
                <c:pt idx="62">
                  <c:v>2234.8083496291342</c:v>
                </c:pt>
                <c:pt idx="63">
                  <c:v>1886.1371197032299</c:v>
                </c:pt>
                <c:pt idx="64">
                  <c:v>1906.023064621646</c:v>
                </c:pt>
                <c:pt idx="65">
                  <c:v>1704.9666992641623</c:v>
                </c:pt>
                <c:pt idx="66">
                  <c:v>1591.7235468448716</c:v>
                </c:pt>
                <c:pt idx="67">
                  <c:v>1517.8789896512185</c:v>
                </c:pt>
                <c:pt idx="68">
                  <c:v>1465.2567416035176</c:v>
                </c:pt>
                <c:pt idx="69">
                  <c:v>1350.8350554427479</c:v>
                </c:pt>
                <c:pt idx="70">
                  <c:v>1282.0210387784789</c:v>
                </c:pt>
                <c:pt idx="71">
                  <c:v>1138.3745661559553</c:v>
                </c:pt>
                <c:pt idx="72">
                  <c:v>1070.7494751565994</c:v>
                </c:pt>
                <c:pt idx="73">
                  <c:v>1057.1339573941407</c:v>
                </c:pt>
                <c:pt idx="74">
                  <c:v>1037.4537303519885</c:v>
                </c:pt>
                <c:pt idx="75">
                  <c:v>914.63937347938861</c:v>
                </c:pt>
                <c:pt idx="76">
                  <c:v>981.77074138226897</c:v>
                </c:pt>
                <c:pt idx="77">
                  <c:v>918.32099806603856</c:v>
                </c:pt>
                <c:pt idx="78">
                  <c:v>790.78148095754364</c:v>
                </c:pt>
                <c:pt idx="79">
                  <c:v>748.4503024435827</c:v>
                </c:pt>
                <c:pt idx="80">
                  <c:v>627.93194058139716</c:v>
                </c:pt>
                <c:pt idx="81">
                  <c:v>512.9505061134314</c:v>
                </c:pt>
                <c:pt idx="82">
                  <c:v>494.60911732640028</c:v>
                </c:pt>
                <c:pt idx="83">
                  <c:v>299.40425557050048</c:v>
                </c:pt>
                <c:pt idx="84">
                  <c:v>230.98100316612488</c:v>
                </c:pt>
                <c:pt idx="85">
                  <c:v>205.94844556395128</c:v>
                </c:pt>
                <c:pt idx="86">
                  <c:v>176.4343034946038</c:v>
                </c:pt>
                <c:pt idx="87">
                  <c:v>167.91103707110963</c:v>
                </c:pt>
                <c:pt idx="88">
                  <c:v>142.77572543240862</c:v>
                </c:pt>
                <c:pt idx="89">
                  <c:v>104.57738675549905</c:v>
                </c:pt>
                <c:pt idx="90">
                  <c:v>90.250477976435874</c:v>
                </c:pt>
              </c:numCache>
            </c:numRef>
          </c:val>
          <c:smooth val="0"/>
        </c:ser>
        <c:dLbls>
          <c:showLegendKey val="0"/>
          <c:showVal val="0"/>
          <c:showCatName val="0"/>
          <c:showSerName val="0"/>
          <c:showPercent val="0"/>
          <c:showBubbleSize val="0"/>
        </c:dLbls>
        <c:smooth val="0"/>
        <c:axId val="-256910528"/>
        <c:axId val="-256894752"/>
      </c:lineChart>
      <c:catAx>
        <c:axId val="-25691052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sz="1400" b="1">
                    <a:solidFill>
                      <a:sysClr val="windowText" lastClr="000000"/>
                    </a:solidFill>
                  </a:rPr>
                  <a:t>Age</a:t>
                </a:r>
              </a:p>
            </c:rich>
          </c:tx>
          <c:layout>
            <c:manualLayout>
              <c:xMode val="edge"/>
              <c:yMode val="edge"/>
              <c:x val="0.92843657548586778"/>
              <c:y val="0.854943589140909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crossAx val="-256894752"/>
        <c:crosses val="autoZero"/>
        <c:auto val="1"/>
        <c:lblAlgn val="ctr"/>
        <c:lblOffset val="100"/>
        <c:tickLblSkip val="10"/>
        <c:tickMarkSkip val="5"/>
        <c:noMultiLvlLbl val="0"/>
      </c:catAx>
      <c:valAx>
        <c:axId val="-256894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fr-FR" sz="1400" b="1">
                    <a:solidFill>
                      <a:sysClr val="windowText" lastClr="000000"/>
                    </a:solidFill>
                  </a:rPr>
                  <a:t>USD</a:t>
                </a:r>
              </a:p>
            </c:rich>
          </c:tx>
          <c:layout>
            <c:manualLayout>
              <c:xMode val="edge"/>
              <c:yMode val="edge"/>
              <c:x val="7.1803741295343865E-3"/>
              <c:y val="2.941532495005289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crossAx val="-256910528"/>
        <c:crosses val="autoZero"/>
        <c:crossBetween val="between"/>
      </c:valAx>
      <c:spPr>
        <a:noFill/>
        <a:ln>
          <a:noFill/>
        </a:ln>
        <a:effectLst/>
      </c:spPr>
    </c:plotArea>
    <c:legend>
      <c:legendPos val="b"/>
      <c:layout>
        <c:manualLayout>
          <c:xMode val="edge"/>
          <c:yMode val="edge"/>
          <c:x val="0.13708918023993966"/>
          <c:y val="0.88649886317748383"/>
          <c:w val="0.71097616183759893"/>
          <c:h val="9.741611672574007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5607858001506"/>
          <c:y val="3.4157815319979884E-2"/>
          <c:w val="0.81829713658615022"/>
          <c:h val="0.8295962905649954"/>
        </c:manualLayout>
      </c:layout>
      <c:areaChart>
        <c:grouping val="standard"/>
        <c:varyColors val="0"/>
        <c:ser>
          <c:idx val="0"/>
          <c:order val="0"/>
          <c:tx>
            <c:strRef>
              <c:f>Graphs!$I$3</c:f>
              <c:strCache>
                <c:ptCount val="1"/>
                <c:pt idx="0">
                  <c:v>Consumption</c:v>
                </c:pt>
              </c:strCache>
            </c:strRef>
          </c:tx>
          <c:spPr>
            <a:solidFill>
              <a:srgbClr val="8E0000"/>
            </a:solidFill>
            <a:ln w="12700">
              <a:solidFill>
                <a:schemeClr val="tx1"/>
              </a:solidFill>
            </a:ln>
            <a:effectLst/>
          </c:spPr>
          <c:cat>
            <c:strRef>
              <c:f>Graphs!$A$4:$A$94</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Graphs!$I$4:$I$94</c:f>
              <c:numCache>
                <c:formatCode>0.00</c:formatCode>
                <c:ptCount val="91"/>
                <c:pt idx="0">
                  <c:v>8.6735060441994953</c:v>
                </c:pt>
                <c:pt idx="1">
                  <c:v>8.2623219470994105</c:v>
                </c:pt>
                <c:pt idx="2">
                  <c:v>8.2519587715630252</c:v>
                </c:pt>
                <c:pt idx="3">
                  <c:v>8.2966923835643342</c:v>
                </c:pt>
                <c:pt idx="4">
                  <c:v>8.3656164521425822</c:v>
                </c:pt>
                <c:pt idx="5">
                  <c:v>8.5785575653722663</c:v>
                </c:pt>
                <c:pt idx="6">
                  <c:v>9.2356102968932916</c:v>
                </c:pt>
                <c:pt idx="7">
                  <c:v>9.5253918728036151</c:v>
                </c:pt>
                <c:pt idx="8">
                  <c:v>9.6819390659036859</c:v>
                </c:pt>
                <c:pt idx="9">
                  <c:v>9.6301291752486993</c:v>
                </c:pt>
                <c:pt idx="10">
                  <c:v>9.9602204899202356</c:v>
                </c:pt>
                <c:pt idx="11">
                  <c:v>9.9426547998812058</c:v>
                </c:pt>
                <c:pt idx="12">
                  <c:v>10.232240223990438</c:v>
                </c:pt>
                <c:pt idx="13">
                  <c:v>10.373297040223971</c:v>
                </c:pt>
                <c:pt idx="14">
                  <c:v>10.793064777399252</c:v>
                </c:pt>
                <c:pt idx="15">
                  <c:v>11.080007198431861</c:v>
                </c:pt>
                <c:pt idx="16">
                  <c:v>11.21420413103214</c:v>
                </c:pt>
                <c:pt idx="17">
                  <c:v>11.672627616532116</c:v>
                </c:pt>
                <c:pt idx="18">
                  <c:v>11.452402468109922</c:v>
                </c:pt>
                <c:pt idx="19">
                  <c:v>11.395600338707942</c:v>
                </c:pt>
                <c:pt idx="20">
                  <c:v>11.575825219556259</c:v>
                </c:pt>
                <c:pt idx="21">
                  <c:v>11.100313193043124</c:v>
                </c:pt>
                <c:pt idx="22">
                  <c:v>11.249516397348746</c:v>
                </c:pt>
                <c:pt idx="23">
                  <c:v>10.997122766940951</c:v>
                </c:pt>
                <c:pt idx="24">
                  <c:v>11.116692371919928</c:v>
                </c:pt>
                <c:pt idx="25">
                  <c:v>10.818763879635542</c:v>
                </c:pt>
                <c:pt idx="26">
                  <c:v>10.208142997708572</c:v>
                </c:pt>
                <c:pt idx="27">
                  <c:v>9.9929840124355334</c:v>
                </c:pt>
                <c:pt idx="28">
                  <c:v>9.7863870038042258</c:v>
                </c:pt>
                <c:pt idx="29">
                  <c:v>9.2861420858088977</c:v>
                </c:pt>
                <c:pt idx="30">
                  <c:v>8.8735670986365154</c:v>
                </c:pt>
                <c:pt idx="31">
                  <c:v>8.4803561605582072</c:v>
                </c:pt>
                <c:pt idx="32">
                  <c:v>8.1656390936490784</c:v>
                </c:pt>
                <c:pt idx="33">
                  <c:v>7.6550726074859794</c:v>
                </c:pt>
                <c:pt idx="34">
                  <c:v>7.3578224437571969</c:v>
                </c:pt>
                <c:pt idx="35">
                  <c:v>7.1576650232073362</c:v>
                </c:pt>
                <c:pt idx="36">
                  <c:v>6.8284137129156912</c:v>
                </c:pt>
                <c:pt idx="37">
                  <c:v>6.708835525798956</c:v>
                </c:pt>
                <c:pt idx="38">
                  <c:v>6.4772143905049093</c:v>
                </c:pt>
                <c:pt idx="39">
                  <c:v>6.2939973300247107</c:v>
                </c:pt>
                <c:pt idx="40">
                  <c:v>6.0692974256200234</c:v>
                </c:pt>
                <c:pt idx="41">
                  <c:v>5.7762683892404043</c:v>
                </c:pt>
                <c:pt idx="42">
                  <c:v>5.4808031233999026</c:v>
                </c:pt>
                <c:pt idx="43">
                  <c:v>5.2003194947070499</c:v>
                </c:pt>
                <c:pt idx="44">
                  <c:v>4.8548165134986316</c:v>
                </c:pt>
                <c:pt idx="45">
                  <c:v>4.6878266544319409</c:v>
                </c:pt>
                <c:pt idx="46">
                  <c:v>4.4912375531554609</c:v>
                </c:pt>
                <c:pt idx="47">
                  <c:v>4.4397420689466456</c:v>
                </c:pt>
                <c:pt idx="48">
                  <c:v>4.2416297699817678</c:v>
                </c:pt>
                <c:pt idx="49">
                  <c:v>4.0924961359006105</c:v>
                </c:pt>
                <c:pt idx="50">
                  <c:v>3.9390906962606191</c:v>
                </c:pt>
                <c:pt idx="51">
                  <c:v>3.7833838259354495</c:v>
                </c:pt>
                <c:pt idx="52">
                  <c:v>3.6726611443983312</c:v>
                </c:pt>
                <c:pt idx="53">
                  <c:v>3.5336864803910952</c:v>
                </c:pt>
                <c:pt idx="54">
                  <c:v>3.4067440228075019</c:v>
                </c:pt>
                <c:pt idx="55">
                  <c:v>3.2997812673064293</c:v>
                </c:pt>
                <c:pt idx="56">
                  <c:v>3.1269779518318859</c:v>
                </c:pt>
                <c:pt idx="57">
                  <c:v>3.0113569144660106</c:v>
                </c:pt>
                <c:pt idx="58">
                  <c:v>2.8859540500061915</c:v>
                </c:pt>
                <c:pt idx="59">
                  <c:v>2.7876478821782791</c:v>
                </c:pt>
                <c:pt idx="60">
                  <c:v>2.6781143589440513</c:v>
                </c:pt>
                <c:pt idx="61">
                  <c:v>2.5886375027454505</c:v>
                </c:pt>
                <c:pt idx="62">
                  <c:v>2.3928435828132355</c:v>
                </c:pt>
                <c:pt idx="63">
                  <c:v>2.2426158154745828</c:v>
                </c:pt>
                <c:pt idx="64">
                  <c:v>2.1563189911598437</c:v>
                </c:pt>
                <c:pt idx="65">
                  <c:v>2.0276073043693992</c:v>
                </c:pt>
                <c:pt idx="66">
                  <c:v>1.869755505593468</c:v>
                </c:pt>
                <c:pt idx="67">
                  <c:v>1.7520661026212547</c:v>
                </c:pt>
                <c:pt idx="68">
                  <c:v>1.6170258435878779</c:v>
                </c:pt>
                <c:pt idx="69">
                  <c:v>1.4989294199264305</c:v>
                </c:pt>
                <c:pt idx="70">
                  <c:v>1.3688990843391735</c:v>
                </c:pt>
                <c:pt idx="71">
                  <c:v>1.2308707323856249</c:v>
                </c:pt>
                <c:pt idx="72">
                  <c:v>1.1160229182885155</c:v>
                </c:pt>
                <c:pt idx="73">
                  <c:v>1.001822106742337</c:v>
                </c:pt>
                <c:pt idx="74">
                  <c:v>0.8817390299883765</c:v>
                </c:pt>
                <c:pt idx="75">
                  <c:v>0.77183400007547687</c:v>
                </c:pt>
                <c:pt idx="76">
                  <c:v>0.67514467213279594</c:v>
                </c:pt>
                <c:pt idx="77">
                  <c:v>0.61392697733530577</c:v>
                </c:pt>
                <c:pt idx="78">
                  <c:v>0.52415109389037828</c:v>
                </c:pt>
                <c:pt idx="79">
                  <c:v>0.43471343225179876</c:v>
                </c:pt>
                <c:pt idx="80">
                  <c:v>0.36527826817696457</c:v>
                </c:pt>
                <c:pt idx="81">
                  <c:v>0.2926857318327647</c:v>
                </c:pt>
                <c:pt idx="82">
                  <c:v>0.2315653010504051</c:v>
                </c:pt>
                <c:pt idx="83">
                  <c:v>0.17990399123424156</c:v>
                </c:pt>
                <c:pt idx="84">
                  <c:v>0.13892580858365094</c:v>
                </c:pt>
                <c:pt idx="85">
                  <c:v>0.1013668837508626</c:v>
                </c:pt>
                <c:pt idx="86">
                  <c:v>7.2261129275476232E-2</c:v>
                </c:pt>
                <c:pt idx="87">
                  <c:v>5.0917873419114121E-2</c:v>
                </c:pt>
                <c:pt idx="88">
                  <c:v>3.5400814184140088E-2</c:v>
                </c:pt>
                <c:pt idx="89">
                  <c:v>2.4384249862789604E-2</c:v>
                </c:pt>
                <c:pt idx="90">
                  <c:v>4.6677013545115699E-2</c:v>
                </c:pt>
              </c:numCache>
            </c:numRef>
          </c:val>
          <c:extLst xmlns:c16r2="http://schemas.microsoft.com/office/drawing/2015/06/chart">
            <c:ext xmlns:c16="http://schemas.microsoft.com/office/drawing/2014/chart" uri="{C3380CC4-5D6E-409C-BE32-E72D297353CC}">
              <c16:uniqueId val="{00000000-E1F5-4319-96ED-D9055FC19F44}"/>
            </c:ext>
          </c:extLst>
        </c:ser>
        <c:ser>
          <c:idx val="1"/>
          <c:order val="1"/>
          <c:tx>
            <c:strRef>
              <c:f>Graphs!$J$3</c:f>
              <c:strCache>
                <c:ptCount val="1"/>
                <c:pt idx="0">
                  <c:v>Labor Income</c:v>
                </c:pt>
              </c:strCache>
            </c:strRef>
          </c:tx>
          <c:spPr>
            <a:solidFill>
              <a:srgbClr val="00B0F0">
                <a:alpha val="55000"/>
              </a:srgbClr>
            </a:solidFill>
            <a:ln w="15875">
              <a:solidFill>
                <a:schemeClr val="tx1"/>
              </a:solidFill>
              <a:prstDash val="solid"/>
            </a:ln>
            <a:effectLst/>
          </c:spPr>
          <c:cat>
            <c:strRef>
              <c:f>Graphs!$A$4:$A$94</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Graphs!$J$4:$J$94</c:f>
              <c:numCache>
                <c:formatCode>0.00</c:formatCode>
                <c:ptCount val="91"/>
                <c:pt idx="0">
                  <c:v>0</c:v>
                </c:pt>
                <c:pt idx="1">
                  <c:v>0</c:v>
                </c:pt>
                <c:pt idx="2">
                  <c:v>4.8518303847184933E-4</c:v>
                </c:pt>
                <c:pt idx="3">
                  <c:v>1.6179580971296661E-3</c:v>
                </c:pt>
                <c:pt idx="4">
                  <c:v>2.0827689312408475E-3</c:v>
                </c:pt>
                <c:pt idx="5">
                  <c:v>1.6098679313162917E-2</c:v>
                </c:pt>
                <c:pt idx="6">
                  <c:v>2.8514148489459396E-2</c:v>
                </c:pt>
                <c:pt idx="7">
                  <c:v>3.9169942542628705E-2</c:v>
                </c:pt>
                <c:pt idx="8">
                  <c:v>5.1611990706256945E-2</c:v>
                </c:pt>
                <c:pt idx="9">
                  <c:v>6.2675838210483351E-2</c:v>
                </c:pt>
                <c:pt idx="10">
                  <c:v>0.11373734525809909</c:v>
                </c:pt>
                <c:pt idx="11">
                  <c:v>0.13467436367711053</c:v>
                </c:pt>
                <c:pt idx="12">
                  <c:v>0.1670365103318727</c:v>
                </c:pt>
                <c:pt idx="13">
                  <c:v>0.2043640265201265</c:v>
                </c:pt>
                <c:pt idx="14">
                  <c:v>0.26044308749383099</c:v>
                </c:pt>
                <c:pt idx="15">
                  <c:v>0.35158048502507738</c:v>
                </c:pt>
                <c:pt idx="16">
                  <c:v>0.44521002249322766</c:v>
                </c:pt>
                <c:pt idx="17">
                  <c:v>0.62513138415883351</c:v>
                </c:pt>
                <c:pt idx="18">
                  <c:v>0.85764769550215869</c:v>
                </c:pt>
                <c:pt idx="19">
                  <c:v>1.2208890128867564</c:v>
                </c:pt>
                <c:pt idx="20">
                  <c:v>1.5599456692821334</c:v>
                </c:pt>
                <c:pt idx="21">
                  <c:v>2.0778233947737976</c:v>
                </c:pt>
                <c:pt idx="22">
                  <c:v>2.5926821201035799</c:v>
                </c:pt>
                <c:pt idx="23">
                  <c:v>3.1697221326912022</c:v>
                </c:pt>
                <c:pt idx="24">
                  <c:v>3.875028855940359</c:v>
                </c:pt>
                <c:pt idx="25">
                  <c:v>4.6268975004861019</c:v>
                </c:pt>
                <c:pt idx="26">
                  <c:v>5.4027391044236728</c:v>
                </c:pt>
                <c:pt idx="27">
                  <c:v>5.9290344339089822</c:v>
                </c:pt>
                <c:pt idx="28">
                  <c:v>6.6260083160574625</c:v>
                </c:pt>
                <c:pt idx="29">
                  <c:v>7.4758576345647398</c:v>
                </c:pt>
                <c:pt idx="30">
                  <c:v>7.9506133160465433</c:v>
                </c:pt>
                <c:pt idx="31">
                  <c:v>8.717988021017721</c:v>
                </c:pt>
                <c:pt idx="32">
                  <c:v>8.8809595023172747</c:v>
                </c:pt>
                <c:pt idx="33">
                  <c:v>9.0444945971308996</c:v>
                </c:pt>
                <c:pt idx="34">
                  <c:v>9.2760095916461527</c:v>
                </c:pt>
                <c:pt idx="35">
                  <c:v>9.2781545503386536</c:v>
                </c:pt>
                <c:pt idx="36">
                  <c:v>9.4252557686805947</c:v>
                </c:pt>
                <c:pt idx="37">
                  <c:v>9.3697493015117335</c:v>
                </c:pt>
                <c:pt idx="38">
                  <c:v>9.1094971710240458</c:v>
                </c:pt>
                <c:pt idx="39">
                  <c:v>9.235596879021724</c:v>
                </c:pt>
                <c:pt idx="40">
                  <c:v>9.4301226805604035</c:v>
                </c:pt>
                <c:pt idx="41">
                  <c:v>9.6786051788281</c:v>
                </c:pt>
                <c:pt idx="42">
                  <c:v>9.4688099388023179</c:v>
                </c:pt>
                <c:pt idx="43">
                  <c:v>9.3009286742228774</c:v>
                </c:pt>
                <c:pt idx="44">
                  <c:v>9.2813488996908688</c:v>
                </c:pt>
                <c:pt idx="45">
                  <c:v>8.9932027632690748</c:v>
                </c:pt>
                <c:pt idx="46">
                  <c:v>8.8519052287186177</c:v>
                </c:pt>
                <c:pt idx="47">
                  <c:v>8.1911090239514266</c:v>
                </c:pt>
                <c:pt idx="48">
                  <c:v>7.6411007191795814</c:v>
                </c:pt>
                <c:pt idx="49">
                  <c:v>7.484267301949175</c:v>
                </c:pt>
                <c:pt idx="50">
                  <c:v>6.9752741018705704</c:v>
                </c:pt>
                <c:pt idx="51">
                  <c:v>6.7833614842196868</c:v>
                </c:pt>
                <c:pt idx="52">
                  <c:v>6.4508547429576533</c:v>
                </c:pt>
                <c:pt idx="53">
                  <c:v>6.1521534238043705</c:v>
                </c:pt>
                <c:pt idx="54">
                  <c:v>6.1198973720081113</c:v>
                </c:pt>
                <c:pt idx="55">
                  <c:v>5.9283460734256233</c:v>
                </c:pt>
                <c:pt idx="56">
                  <c:v>5.6011145111275482</c:v>
                </c:pt>
                <c:pt idx="57">
                  <c:v>5.0944192298101232</c:v>
                </c:pt>
                <c:pt idx="58">
                  <c:v>4.5185896906558201</c:v>
                </c:pt>
                <c:pt idx="59">
                  <c:v>4.0309176690026147</c:v>
                </c:pt>
                <c:pt idx="60">
                  <c:v>3.3956903711040991</c:v>
                </c:pt>
                <c:pt idx="61">
                  <c:v>2.8637996312958669</c:v>
                </c:pt>
                <c:pt idx="62">
                  <c:v>2.401037253091896</c:v>
                </c:pt>
                <c:pt idx="63">
                  <c:v>1.9067173821189809</c:v>
                </c:pt>
                <c:pt idx="64">
                  <c:v>1.8320393993855306</c:v>
                </c:pt>
                <c:pt idx="65">
                  <c:v>1.5372830389067937</c:v>
                </c:pt>
                <c:pt idx="66">
                  <c:v>1.3455681448813448</c:v>
                </c:pt>
                <c:pt idx="67">
                  <c:v>1.2038036225993383</c:v>
                </c:pt>
                <c:pt idx="68">
                  <c:v>1.0900270951616386</c:v>
                </c:pt>
                <c:pt idx="69">
                  <c:v>0.93727324227618058</c:v>
                </c:pt>
                <c:pt idx="70">
                  <c:v>0.82657835817742609</c:v>
                </c:pt>
                <c:pt idx="71">
                  <c:v>0.67188574904209852</c:v>
                </c:pt>
                <c:pt idx="72">
                  <c:v>0.57191238886975448</c:v>
                </c:pt>
                <c:pt idx="73">
                  <c:v>0.50664213624368148</c:v>
                </c:pt>
                <c:pt idx="74">
                  <c:v>0.44275859215083052</c:v>
                </c:pt>
                <c:pt idx="75">
                  <c:v>0.34084549983424473</c:v>
                </c:pt>
                <c:pt idx="76">
                  <c:v>0.32111757418470488</c:v>
                </c:pt>
                <c:pt idx="77">
                  <c:v>0.25923517251947764</c:v>
                </c:pt>
                <c:pt idx="78">
                  <c:v>0.18949364158303211</c:v>
                </c:pt>
                <c:pt idx="79">
                  <c:v>0.1506372299935865</c:v>
                </c:pt>
                <c:pt idx="80">
                  <c:v>0.10222060711414649</c:v>
                </c:pt>
                <c:pt idx="81">
                  <c:v>6.5821200312114581E-2</c:v>
                </c:pt>
                <c:pt idx="82">
                  <c:v>5.1136951945163399E-2</c:v>
                </c:pt>
                <c:pt idx="83">
                  <c:v>2.1323030126575337E-2</c:v>
                </c:pt>
                <c:pt idx="84">
                  <c:v>1.1163361241850083E-2</c:v>
                </c:pt>
                <c:pt idx="85">
                  <c:v>7.01493916111835E-3</c:v>
                </c:pt>
                <c:pt idx="86">
                  <c:v>3.9522486279809184E-3</c:v>
                </c:pt>
                <c:pt idx="87">
                  <c:v>2.8170775107963634E-3</c:v>
                </c:pt>
                <c:pt idx="88">
                  <c:v>1.690462428678441E-3</c:v>
                </c:pt>
                <c:pt idx="89">
                  <c:v>6.9188178451073067E-4</c:v>
                </c:pt>
                <c:pt idx="90">
                  <c:v>1.3515928161406932E-3</c:v>
                </c:pt>
              </c:numCache>
            </c:numRef>
          </c:val>
          <c:extLst xmlns:c16r2="http://schemas.microsoft.com/office/drawing/2015/06/chart">
            <c:ext xmlns:c16="http://schemas.microsoft.com/office/drawing/2014/chart" uri="{C3380CC4-5D6E-409C-BE32-E72D297353CC}">
              <c16:uniqueId val="{00000001-E1F5-4319-96ED-D9055FC19F44}"/>
            </c:ext>
          </c:extLst>
        </c:ser>
        <c:dLbls>
          <c:showLegendKey val="0"/>
          <c:showVal val="0"/>
          <c:showCatName val="0"/>
          <c:showSerName val="0"/>
          <c:showPercent val="0"/>
          <c:showBubbleSize val="0"/>
        </c:dLbls>
        <c:axId val="-256892576"/>
        <c:axId val="-256912160"/>
      </c:areaChart>
      <c:catAx>
        <c:axId val="-256892576"/>
        <c:scaling>
          <c:orientation val="minMax"/>
        </c:scaling>
        <c:delete val="0"/>
        <c:axPos val="b"/>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Times New Roman" panose="02020603050405020304" pitchFamily="18" charset="0"/>
                  </a:defRPr>
                </a:pPr>
                <a:r>
                  <a:rPr lang="fr-FR" b="1"/>
                  <a:t>Age</a:t>
                </a:r>
              </a:p>
            </c:rich>
          </c:tx>
          <c:layout>
            <c:manualLayout>
              <c:xMode val="edge"/>
              <c:yMode val="edge"/>
              <c:x val="0.92789362615648063"/>
              <c:y val="0.9459235988397986"/>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Times New Roman" panose="02020603050405020304" pitchFamily="18" charset="0"/>
                </a:defRPr>
              </a:pPr>
              <a:endParaRPr lang="fr-FR"/>
            </a:p>
          </c:txPr>
        </c:title>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endParaRPr lang="fr-FR"/>
          </a:p>
        </c:txPr>
        <c:crossAx val="-256912160"/>
        <c:crosses val="autoZero"/>
        <c:auto val="1"/>
        <c:lblAlgn val="ctr"/>
        <c:lblOffset val="100"/>
        <c:tickLblSkip val="10"/>
        <c:tickMarkSkip val="5"/>
        <c:noMultiLvlLbl val="0"/>
      </c:catAx>
      <c:valAx>
        <c:axId val="-256912160"/>
        <c:scaling>
          <c:orientation val="minMax"/>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Times New Roman" panose="02020603050405020304" pitchFamily="18" charset="0"/>
                  </a:defRPr>
                </a:pPr>
                <a:r>
                  <a:rPr lang="fr-FR" b="1" dirty="0"/>
                  <a:t>USD Billion </a:t>
                </a:r>
              </a:p>
            </c:rich>
          </c:tx>
          <c:layout>
            <c:manualLayout>
              <c:xMode val="edge"/>
              <c:yMode val="edge"/>
              <c:x val="8.3036773428232496E-3"/>
              <c:y val="1.8087210219968025E-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Times New Roman" panose="02020603050405020304" pitchFamily="18" charset="0"/>
                </a:defRPr>
              </a:pPr>
              <a:endParaRPr lang="fr-FR"/>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Times New Roman" panose="02020603050405020304" pitchFamily="18" charset="0"/>
              </a:defRPr>
            </a:pPr>
            <a:endParaRPr lang="fr-FR"/>
          </a:p>
        </c:txPr>
        <c:crossAx val="-256892576"/>
        <c:crosses val="autoZero"/>
        <c:crossBetween val="midCat"/>
      </c:valAx>
      <c:spPr>
        <a:noFill/>
        <a:ln>
          <a:noFill/>
        </a:ln>
        <a:effectLst/>
      </c:spPr>
    </c:plotArea>
    <c:legend>
      <c:legendPos val="r"/>
      <c:layout>
        <c:manualLayout>
          <c:xMode val="edge"/>
          <c:yMode val="edge"/>
          <c:x val="0.55384163869816316"/>
          <c:y val="1.7147621638750131E-2"/>
          <c:w val="0.44615836130183684"/>
          <c:h val="0.12617215756747796"/>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Times New Roman" panose="02020603050405020304" pitchFamily="18" charset="0"/>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sz="1600">
          <a:solidFill>
            <a:sysClr val="windowText" lastClr="000000"/>
          </a:solidFill>
          <a:latin typeface="+mn-lt"/>
          <a:cs typeface="Times New Roman" panose="02020603050405020304" pitchFamily="18" charset="0"/>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72791020355388"/>
          <c:y val="1.9927951526389955E-2"/>
          <c:w val="0.81829713658615022"/>
          <c:h val="0.8295962905649954"/>
        </c:manualLayout>
      </c:layout>
      <c:areaChart>
        <c:grouping val="standard"/>
        <c:varyColors val="0"/>
        <c:ser>
          <c:idx val="0"/>
          <c:order val="0"/>
          <c:tx>
            <c:strRef>
              <c:f>Graphs!$K$3</c:f>
              <c:strCache>
                <c:ptCount val="1"/>
                <c:pt idx="0">
                  <c:v>Consumption</c:v>
                </c:pt>
              </c:strCache>
            </c:strRef>
          </c:tx>
          <c:spPr>
            <a:solidFill>
              <a:srgbClr val="8E0000"/>
            </a:solidFill>
            <a:ln w="12700">
              <a:solidFill>
                <a:schemeClr val="tx1"/>
              </a:solidFill>
            </a:ln>
            <a:effectLst/>
          </c:spPr>
          <c:cat>
            <c:strRef>
              <c:f>Graphs!$A$4:$A$94</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Graphs!$K$4:$K$94</c:f>
              <c:numCache>
                <c:formatCode>0.00</c:formatCode>
                <c:ptCount val="91"/>
                <c:pt idx="0">
                  <c:v>1.145200119983296</c:v>
                </c:pt>
                <c:pt idx="1">
                  <c:v>1.0759714256469592</c:v>
                </c:pt>
                <c:pt idx="2">
                  <c:v>1.0353667479003359</c:v>
                </c:pt>
                <c:pt idx="3">
                  <c:v>1.035345274400878</c:v>
                </c:pt>
                <c:pt idx="4">
                  <c:v>1.0462773029514885</c:v>
                </c:pt>
                <c:pt idx="5">
                  <c:v>1.0507379704519502</c:v>
                </c:pt>
                <c:pt idx="6">
                  <c:v>1.0697705867329801</c:v>
                </c:pt>
                <c:pt idx="7">
                  <c:v>1.0619149415713256</c:v>
                </c:pt>
                <c:pt idx="8">
                  <c:v>1.0671572455414615</c:v>
                </c:pt>
                <c:pt idx="9">
                  <c:v>1.0819379142805954</c:v>
                </c:pt>
                <c:pt idx="10">
                  <c:v>1.0940556939010835</c:v>
                </c:pt>
                <c:pt idx="11">
                  <c:v>1.1269687668939437</c:v>
                </c:pt>
                <c:pt idx="12">
                  <c:v>1.1451229831205587</c:v>
                </c:pt>
                <c:pt idx="13">
                  <c:v>1.1682190213308279</c:v>
                </c:pt>
                <c:pt idx="14">
                  <c:v>1.194880799650619</c:v>
                </c:pt>
                <c:pt idx="15">
                  <c:v>1.2257404582638787</c:v>
                </c:pt>
                <c:pt idx="16">
                  <c:v>1.2513889309796626</c:v>
                </c:pt>
                <c:pt idx="17">
                  <c:v>1.2994178382517743</c:v>
                </c:pt>
                <c:pt idx="18">
                  <c:v>1.3249463321925352</c:v>
                </c:pt>
                <c:pt idx="19">
                  <c:v>1.3597016641334174</c:v>
                </c:pt>
                <c:pt idx="20">
                  <c:v>1.3838011853848475</c:v>
                </c:pt>
                <c:pt idx="21">
                  <c:v>1.4167446206415064</c:v>
                </c:pt>
                <c:pt idx="22">
                  <c:v>1.4044116288741524</c:v>
                </c:pt>
                <c:pt idx="23">
                  <c:v>1.3834260180871567</c:v>
                </c:pt>
                <c:pt idx="24">
                  <c:v>1.3507788363908113</c:v>
                </c:pt>
                <c:pt idx="25">
                  <c:v>1.3264366589549943</c:v>
                </c:pt>
                <c:pt idx="26">
                  <c:v>1.2855094797860529</c:v>
                </c:pt>
                <c:pt idx="27">
                  <c:v>1.2491536663358573</c:v>
                </c:pt>
                <c:pt idx="28">
                  <c:v>1.2111945189634092</c:v>
                </c:pt>
                <c:pt idx="29">
                  <c:v>1.1608169993332143</c:v>
                </c:pt>
                <c:pt idx="30">
                  <c:v>1.1179026878182041</c:v>
                </c:pt>
                <c:pt idx="31">
                  <c:v>1.0564636401131486</c:v>
                </c:pt>
                <c:pt idx="32">
                  <c:v>0.99939474784100901</c:v>
                </c:pt>
                <c:pt idx="33">
                  <c:v>0.94642943457985207</c:v>
                </c:pt>
                <c:pt idx="34">
                  <c:v>0.89529895017036032</c:v>
                </c:pt>
                <c:pt idx="35">
                  <c:v>0.84973239164233794</c:v>
                </c:pt>
                <c:pt idx="36">
                  <c:v>0.8015722971175564</c:v>
                </c:pt>
                <c:pt idx="37">
                  <c:v>0.76725864684693779</c:v>
                </c:pt>
                <c:pt idx="38">
                  <c:v>0.7286099597088227</c:v>
                </c:pt>
                <c:pt idx="39">
                  <c:v>0.69305406588522755</c:v>
                </c:pt>
                <c:pt idx="40">
                  <c:v>0.65279115249459962</c:v>
                </c:pt>
                <c:pt idx="41">
                  <c:v>0.61248196059865978</c:v>
                </c:pt>
                <c:pt idx="42">
                  <c:v>0.56737592704323514</c:v>
                </c:pt>
                <c:pt idx="43">
                  <c:v>0.52943651147556126</c:v>
                </c:pt>
                <c:pt idx="44">
                  <c:v>0.50356601271117596</c:v>
                </c:pt>
                <c:pt idx="45">
                  <c:v>0.48628830941286055</c:v>
                </c:pt>
                <c:pt idx="46">
                  <c:v>0.4624450034075967</c:v>
                </c:pt>
                <c:pt idx="47">
                  <c:v>0.44341919157285248</c:v>
                </c:pt>
                <c:pt idx="48">
                  <c:v>0.42622388452251958</c:v>
                </c:pt>
                <c:pt idx="49">
                  <c:v>0.41364560288539742</c:v>
                </c:pt>
                <c:pt idx="50">
                  <c:v>0.39970574030628908</c:v>
                </c:pt>
                <c:pt idx="51">
                  <c:v>0.38361595347357474</c:v>
                </c:pt>
                <c:pt idx="52">
                  <c:v>0.36488461979056863</c:v>
                </c:pt>
                <c:pt idx="53">
                  <c:v>0.34955221931845337</c:v>
                </c:pt>
                <c:pt idx="54">
                  <c:v>0.33028389847960543</c:v>
                </c:pt>
                <c:pt idx="55">
                  <c:v>0.3119757947003588</c:v>
                </c:pt>
                <c:pt idx="56">
                  <c:v>0.29154564830122232</c:v>
                </c:pt>
                <c:pt idx="57">
                  <c:v>0.27572621719766927</c:v>
                </c:pt>
                <c:pt idx="58">
                  <c:v>0.26451660925660508</c:v>
                </c:pt>
                <c:pt idx="59">
                  <c:v>0.25345311158415967</c:v>
                </c:pt>
                <c:pt idx="60">
                  <c:v>0.24422226544538739</c:v>
                </c:pt>
                <c:pt idx="61">
                  <c:v>0.23474200365770731</c:v>
                </c:pt>
                <c:pt idx="62">
                  <c:v>0.22449599570436415</c:v>
                </c:pt>
                <c:pt idx="63">
                  <c:v>0.21404643960497935</c:v>
                </c:pt>
                <c:pt idx="64">
                  <c:v>0.20226027875492447</c:v>
                </c:pt>
                <c:pt idx="65">
                  <c:v>0.19232382660265651</c:v>
                </c:pt>
                <c:pt idx="66">
                  <c:v>0.18068237784565336</c:v>
                </c:pt>
                <c:pt idx="67">
                  <c:v>0.17003808195200801</c:v>
                </c:pt>
                <c:pt idx="68">
                  <c:v>0.15803255288715523</c:v>
                </c:pt>
                <c:pt idx="69">
                  <c:v>0.14673242836844091</c:v>
                </c:pt>
                <c:pt idx="70">
                  <c:v>0.13618159554825848</c:v>
                </c:pt>
                <c:pt idx="71">
                  <c:v>0.12549954492818402</c:v>
                </c:pt>
                <c:pt idx="72">
                  <c:v>0.11473443200247455</c:v>
                </c:pt>
                <c:pt idx="73">
                  <c:v>0.10397164848203418</c:v>
                </c:pt>
                <c:pt idx="74">
                  <c:v>9.4150574274943624E-2</c:v>
                </c:pt>
                <c:pt idx="75">
                  <c:v>8.6157631553969105E-2</c:v>
                </c:pt>
                <c:pt idx="76">
                  <c:v>7.7455393510735895E-2</c:v>
                </c:pt>
                <c:pt idx="77">
                  <c:v>6.9097555362891069E-2</c:v>
                </c:pt>
                <c:pt idx="78">
                  <c:v>6.200168871877039E-2</c:v>
                </c:pt>
                <c:pt idx="79">
                  <c:v>5.5209690828137113E-2</c:v>
                </c:pt>
                <c:pt idx="80">
                  <c:v>4.8740788805288628E-2</c:v>
                </c:pt>
                <c:pt idx="81">
                  <c:v>4.3158392861928734E-2</c:v>
                </c:pt>
                <c:pt idx="82">
                  <c:v>3.815346665926992E-2</c:v>
                </c:pt>
                <c:pt idx="83">
                  <c:v>3.3224221399209795E-2</c:v>
                </c:pt>
                <c:pt idx="84">
                  <c:v>2.8193495234069683E-2</c:v>
                </c:pt>
                <c:pt idx="85">
                  <c:v>2.2913800454757442E-2</c:v>
                </c:pt>
                <c:pt idx="86">
                  <c:v>1.7930909512105953E-2</c:v>
                </c:pt>
                <c:pt idx="87">
                  <c:v>1.3634755419972021E-2</c:v>
                </c:pt>
                <c:pt idx="88">
                  <c:v>1.0173393935412434E-2</c:v>
                </c:pt>
                <c:pt idx="89">
                  <c:v>7.4947524383806351E-3</c:v>
                </c:pt>
                <c:pt idx="90">
                  <c:v>1.9613534887889458E-2</c:v>
                </c:pt>
              </c:numCache>
            </c:numRef>
          </c:val>
          <c:extLst xmlns:c16r2="http://schemas.microsoft.com/office/drawing/2015/06/chart">
            <c:ext xmlns:c16="http://schemas.microsoft.com/office/drawing/2014/chart" uri="{C3380CC4-5D6E-409C-BE32-E72D297353CC}">
              <c16:uniqueId val="{00000000-E1F5-4319-96ED-D9055FC19F44}"/>
            </c:ext>
          </c:extLst>
        </c:ser>
        <c:ser>
          <c:idx val="1"/>
          <c:order val="1"/>
          <c:tx>
            <c:strRef>
              <c:f>Graphs!$L$3</c:f>
              <c:strCache>
                <c:ptCount val="1"/>
                <c:pt idx="0">
                  <c:v>Labor Income</c:v>
                </c:pt>
              </c:strCache>
            </c:strRef>
          </c:tx>
          <c:spPr>
            <a:solidFill>
              <a:srgbClr val="00B0F0">
                <a:alpha val="60000"/>
              </a:srgbClr>
            </a:solidFill>
            <a:ln w="15875">
              <a:solidFill>
                <a:schemeClr val="tx1"/>
              </a:solidFill>
              <a:prstDash val="solid"/>
            </a:ln>
            <a:effectLst/>
          </c:spPr>
          <c:cat>
            <c:strRef>
              <c:f>Graphs!$A$4:$A$94</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Graphs!$L$4:$L$94</c:f>
              <c:numCache>
                <c:formatCode>0.00</c:formatCode>
                <c:ptCount val="91"/>
                <c:pt idx="0">
                  <c:v>0</c:v>
                </c:pt>
                <c:pt idx="1">
                  <c:v>0</c:v>
                </c:pt>
                <c:pt idx="2">
                  <c:v>0</c:v>
                </c:pt>
                <c:pt idx="3">
                  <c:v>0</c:v>
                </c:pt>
                <c:pt idx="4">
                  <c:v>0</c:v>
                </c:pt>
                <c:pt idx="5">
                  <c:v>0</c:v>
                </c:pt>
                <c:pt idx="6">
                  <c:v>4.0270976438800416E-3</c:v>
                </c:pt>
                <c:pt idx="7">
                  <c:v>4.0121821853760743E-3</c:v>
                </c:pt>
                <c:pt idx="8">
                  <c:v>4.3899862358928576E-3</c:v>
                </c:pt>
                <c:pt idx="9">
                  <c:v>5.8712285223759845E-3</c:v>
                </c:pt>
                <c:pt idx="10">
                  <c:v>2.8720576225631102E-2</c:v>
                </c:pt>
                <c:pt idx="11">
                  <c:v>2.8830473361435172E-2</c:v>
                </c:pt>
                <c:pt idx="12">
                  <c:v>3.3238819826344024E-2</c:v>
                </c:pt>
                <c:pt idx="13">
                  <c:v>4.8411339476032975E-2</c:v>
                </c:pt>
                <c:pt idx="14">
                  <c:v>8.2048135833078462E-2</c:v>
                </c:pt>
                <c:pt idx="15">
                  <c:v>0.11960344010791429</c:v>
                </c:pt>
                <c:pt idx="16">
                  <c:v>0.15554852344556086</c:v>
                </c:pt>
                <c:pt idx="17">
                  <c:v>0.20680423160471148</c:v>
                </c:pt>
                <c:pt idx="18">
                  <c:v>0.27742179390104887</c:v>
                </c:pt>
                <c:pt idx="19">
                  <c:v>0.36121495543146698</c:v>
                </c:pt>
                <c:pt idx="20">
                  <c:v>0.44610355588379536</c:v>
                </c:pt>
                <c:pt idx="21">
                  <c:v>0.53200124293033779</c:v>
                </c:pt>
                <c:pt idx="22">
                  <c:v>0.6104528813444251</c:v>
                </c:pt>
                <c:pt idx="23">
                  <c:v>0.69171034940886222</c:v>
                </c:pt>
                <c:pt idx="24">
                  <c:v>0.77709947464773688</c:v>
                </c:pt>
                <c:pt idx="25">
                  <c:v>0.86773441980728871</c:v>
                </c:pt>
                <c:pt idx="26">
                  <c:v>0.95187926039595272</c:v>
                </c:pt>
                <c:pt idx="27">
                  <c:v>1.0336991844800696</c:v>
                </c:pt>
                <c:pt idx="28">
                  <c:v>1.0991816078749217</c:v>
                </c:pt>
                <c:pt idx="29">
                  <c:v>1.1458277682885689</c:v>
                </c:pt>
                <c:pt idx="30">
                  <c:v>1.1812683391104537</c:v>
                </c:pt>
                <c:pt idx="31">
                  <c:v>1.211409001763698</c:v>
                </c:pt>
                <c:pt idx="32">
                  <c:v>1.228247330190823</c:v>
                </c:pt>
                <c:pt idx="33">
                  <c:v>1.234922233905638</c:v>
                </c:pt>
                <c:pt idx="34">
                  <c:v>1.228413441030012</c:v>
                </c:pt>
                <c:pt idx="35">
                  <c:v>1.1943914104695701</c:v>
                </c:pt>
                <c:pt idx="36">
                  <c:v>1.148616706268492</c:v>
                </c:pt>
                <c:pt idx="37">
                  <c:v>1.1005649325090852</c:v>
                </c:pt>
                <c:pt idx="38">
                  <c:v>1.0511628231368777</c:v>
                </c:pt>
                <c:pt idx="39">
                  <c:v>1.0082449516425789</c:v>
                </c:pt>
                <c:pt idx="40">
                  <c:v>0.96880566072279728</c:v>
                </c:pt>
                <c:pt idx="41">
                  <c:v>0.93792467939301993</c:v>
                </c:pt>
                <c:pt idx="42">
                  <c:v>0.90529795886712705</c:v>
                </c:pt>
                <c:pt idx="43">
                  <c:v>0.87715791061221338</c:v>
                </c:pt>
                <c:pt idx="44">
                  <c:v>0.85100594439323018</c:v>
                </c:pt>
                <c:pt idx="45">
                  <c:v>0.82712003780014554</c:v>
                </c:pt>
                <c:pt idx="46">
                  <c:v>0.81432252640097424</c:v>
                </c:pt>
                <c:pt idx="47">
                  <c:v>0.80889880034837636</c:v>
                </c:pt>
                <c:pt idx="48">
                  <c:v>0.79669684840275035</c:v>
                </c:pt>
                <c:pt idx="49">
                  <c:v>0.77922566710607932</c:v>
                </c:pt>
                <c:pt idx="50">
                  <c:v>0.75471132023434617</c:v>
                </c:pt>
                <c:pt idx="51">
                  <c:v>0.73210674675699083</c:v>
                </c:pt>
                <c:pt idx="52">
                  <c:v>0.70233854320463862</c:v>
                </c:pt>
                <c:pt idx="53">
                  <c:v>0.65838405594074167</c:v>
                </c:pt>
                <c:pt idx="54">
                  <c:v>0.60203990885598491</c:v>
                </c:pt>
                <c:pt idx="55">
                  <c:v>0.53806029341268957</c:v>
                </c:pt>
                <c:pt idx="56">
                  <c:v>0.47666209104091423</c:v>
                </c:pt>
                <c:pt idx="57">
                  <c:v>0.41492754276431215</c:v>
                </c:pt>
                <c:pt idx="58">
                  <c:v>0.35611874288102907</c:v>
                </c:pt>
                <c:pt idx="59">
                  <c:v>0.30313372254421866</c:v>
                </c:pt>
                <c:pt idx="60">
                  <c:v>0.25961220104423172</c:v>
                </c:pt>
                <c:pt idx="61">
                  <c:v>0.2239868570972009</c:v>
                </c:pt>
                <c:pt idx="62">
                  <c:v>0.18874754409462408</c:v>
                </c:pt>
                <c:pt idx="63">
                  <c:v>0.15907780443191014</c:v>
                </c:pt>
                <c:pt idx="64">
                  <c:v>0.13529167524346797</c:v>
                </c:pt>
                <c:pt idx="65">
                  <c:v>0.11774931942865606</c:v>
                </c:pt>
                <c:pt idx="66">
                  <c:v>0.1040413794398367</c:v>
                </c:pt>
                <c:pt idx="67">
                  <c:v>8.9892206269185426E-2</c:v>
                </c:pt>
                <c:pt idx="68">
                  <c:v>7.5145499254742246E-2</c:v>
                </c:pt>
                <c:pt idx="69">
                  <c:v>6.1915234446978579E-2</c:v>
                </c:pt>
                <c:pt idx="70">
                  <c:v>5.3223136428059238E-2</c:v>
                </c:pt>
                <c:pt idx="71">
                  <c:v>4.6901089162401252E-2</c:v>
                </c:pt>
                <c:pt idx="72">
                  <c:v>4.2104763202365232E-2</c:v>
                </c:pt>
                <c:pt idx="73">
                  <c:v>3.6947440499486096E-2</c:v>
                </c:pt>
                <c:pt idx="74">
                  <c:v>3.168802428764346E-2</c:v>
                </c:pt>
                <c:pt idx="75">
                  <c:v>2.7079401458462108E-2</c:v>
                </c:pt>
                <c:pt idx="76">
                  <c:v>2.3443830572284944E-2</c:v>
                </c:pt>
                <c:pt idx="77">
                  <c:v>2.0663968011404781E-2</c:v>
                </c:pt>
                <c:pt idx="78">
                  <c:v>1.8507671855689932E-2</c:v>
                </c:pt>
                <c:pt idx="79">
                  <c:v>1.6610882191288878E-2</c:v>
                </c:pt>
                <c:pt idx="80">
                  <c:v>1.472260088371209E-2</c:v>
                </c:pt>
                <c:pt idx="81">
                  <c:v>1.283911933191139E-2</c:v>
                </c:pt>
                <c:pt idx="82">
                  <c:v>1.1014711668019142E-2</c:v>
                </c:pt>
                <c:pt idx="83">
                  <c:v>9.2525147330295814E-3</c:v>
                </c:pt>
                <c:pt idx="84">
                  <c:v>7.5919866295651867E-3</c:v>
                </c:pt>
                <c:pt idx="85">
                  <c:v>5.9293403671974521E-3</c:v>
                </c:pt>
                <c:pt idx="86">
                  <c:v>4.4631431962995948E-3</c:v>
                </c:pt>
                <c:pt idx="87">
                  <c:v>3.1945159637961533E-3</c:v>
                </c:pt>
                <c:pt idx="88">
                  <c:v>2.1091228360086904E-3</c:v>
                </c:pt>
                <c:pt idx="89">
                  <c:v>1.3355656414851503E-3</c:v>
                </c:pt>
                <c:pt idx="90">
                  <c:v>2.4571157038254443E-3</c:v>
                </c:pt>
              </c:numCache>
            </c:numRef>
          </c:val>
          <c:extLst xmlns:c16r2="http://schemas.microsoft.com/office/drawing/2015/06/chart">
            <c:ext xmlns:c16="http://schemas.microsoft.com/office/drawing/2014/chart" uri="{C3380CC4-5D6E-409C-BE32-E72D297353CC}">
              <c16:uniqueId val="{00000001-E1F5-4319-96ED-D9055FC19F44}"/>
            </c:ext>
          </c:extLst>
        </c:ser>
        <c:dLbls>
          <c:showLegendKey val="0"/>
          <c:showVal val="0"/>
          <c:showCatName val="0"/>
          <c:showSerName val="0"/>
          <c:showPercent val="0"/>
          <c:showBubbleSize val="0"/>
        </c:dLbls>
        <c:axId val="-256888224"/>
        <c:axId val="-256881696"/>
      </c:areaChart>
      <c:catAx>
        <c:axId val="-256888224"/>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r>
                  <a:rPr lang="fr-FR" sz="1800"/>
                  <a:t>Age</a:t>
                </a:r>
              </a:p>
            </c:rich>
          </c:tx>
          <c:layout>
            <c:manualLayout>
              <c:xMode val="edge"/>
              <c:yMode val="edge"/>
              <c:x val="0.92789362615648063"/>
              <c:y val="0.9459235988397986"/>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fr-FR"/>
            </a:p>
          </c:txPr>
        </c:title>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endParaRPr lang="fr-FR"/>
          </a:p>
        </c:txPr>
        <c:crossAx val="-256881696"/>
        <c:crosses val="autoZero"/>
        <c:auto val="1"/>
        <c:lblAlgn val="ctr"/>
        <c:lblOffset val="100"/>
        <c:tickLblSkip val="10"/>
        <c:tickMarkSkip val="10"/>
        <c:noMultiLvlLbl val="0"/>
      </c:catAx>
      <c:valAx>
        <c:axId val="-256881696"/>
        <c:scaling>
          <c:orientation val="minMax"/>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Times New Roman" panose="02020603050405020304" pitchFamily="18" charset="0"/>
                  </a:defRPr>
                </a:pPr>
                <a:r>
                  <a:rPr lang="fr-FR" b="1"/>
                  <a:t>USD Billion </a:t>
                </a:r>
              </a:p>
            </c:rich>
          </c:tx>
          <c:layout>
            <c:manualLayout>
              <c:xMode val="edge"/>
              <c:yMode val="edge"/>
              <c:x val="8.3036773428232496E-3"/>
              <c:y val="1.8087210219968025E-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Times New Roman" panose="02020603050405020304" pitchFamily="18" charset="0"/>
                </a:defRPr>
              </a:pPr>
              <a:endParaRPr lang="fr-FR"/>
            </a:p>
          </c:txPr>
        </c:title>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Times New Roman" panose="02020603050405020304" pitchFamily="18" charset="0"/>
              </a:defRPr>
            </a:pPr>
            <a:endParaRPr lang="fr-FR"/>
          </a:p>
        </c:txPr>
        <c:crossAx val="-256888224"/>
        <c:crosses val="autoZero"/>
        <c:crossBetween val="midCat"/>
      </c:valAx>
      <c:spPr>
        <a:noFill/>
        <a:ln>
          <a:noFill/>
        </a:ln>
        <a:effectLst/>
      </c:spPr>
    </c:plotArea>
    <c:legend>
      <c:legendPos val="r"/>
      <c:layout>
        <c:manualLayout>
          <c:xMode val="edge"/>
          <c:yMode val="edge"/>
          <c:x val="0.61794607143957503"/>
          <c:y val="8.9791268157749203E-3"/>
          <c:w val="0.38205392856042497"/>
          <c:h val="0.1511454545220658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Times New Roman" panose="02020603050405020304" pitchFamily="18" charset="0"/>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sz="1600">
          <a:solidFill>
            <a:sysClr val="windowText" lastClr="000000"/>
          </a:solidFill>
          <a:latin typeface="+mn-lt"/>
          <a:cs typeface="Times New Roman" panose="02020603050405020304" pitchFamily="18" charset="0"/>
        </a:defRPr>
      </a:pPr>
      <a:endParaRPr lang="fr-F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30550855038397"/>
          <c:y val="8.4582452024196744E-2"/>
          <c:w val="0.8603413052437886"/>
          <c:h val="0.75120028987258614"/>
        </c:manualLayout>
      </c:layout>
      <c:lineChart>
        <c:grouping val="standard"/>
        <c:varyColors val="0"/>
        <c:ser>
          <c:idx val="1"/>
          <c:order val="1"/>
          <c:tx>
            <c:strRef>
              <c:f>RSE!$B$1</c:f>
              <c:strCache>
                <c:ptCount val="1"/>
                <c:pt idx="0">
                  <c:v>Western Africa</c:v>
                </c:pt>
              </c:strCache>
            </c:strRef>
          </c:tx>
          <c:spPr>
            <a:ln w="63500" cmpd="dbl">
              <a:solidFill>
                <a:srgbClr val="0000FF"/>
              </a:solidFill>
            </a:ln>
          </c:spPr>
          <c:marker>
            <c:symbol val="none"/>
          </c:marker>
          <c:cat>
            <c:numRef>
              <c:f>RSE!$A$2:$A$32</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RSE!$B$2:$B$32</c:f>
              <c:numCache>
                <c:formatCode>0.000</c:formatCode>
                <c:ptCount val="31"/>
                <c:pt idx="0">
                  <c:v>0.46271688515807674</c:v>
                </c:pt>
                <c:pt idx="1">
                  <c:v>0.46223260396466864</c:v>
                </c:pt>
                <c:pt idx="2">
                  <c:v>0.46023897696489718</c:v>
                </c:pt>
                <c:pt idx="3">
                  <c:v>0.4570608165324182</c:v>
                </c:pt>
                <c:pt idx="4">
                  <c:v>0.45298755692404413</c:v>
                </c:pt>
                <c:pt idx="5">
                  <c:v>0.44751487534536033</c:v>
                </c:pt>
                <c:pt idx="6">
                  <c:v>0.4414879935449057</c:v>
                </c:pt>
                <c:pt idx="7">
                  <c:v>0.4339940504707388</c:v>
                </c:pt>
                <c:pt idx="8">
                  <c:v>0.42869920736348271</c:v>
                </c:pt>
                <c:pt idx="9">
                  <c:v>0.42765917385590263</c:v>
                </c:pt>
                <c:pt idx="10">
                  <c:v>0.42915520873993118</c:v>
                </c:pt>
                <c:pt idx="11">
                  <c:v>0.43130497930164702</c:v>
                </c:pt>
                <c:pt idx="12">
                  <c:v>0.43418197193411806</c:v>
                </c:pt>
                <c:pt idx="13">
                  <c:v>0.43755207776492877</c:v>
                </c:pt>
                <c:pt idx="14">
                  <c:v>0.44181894440123487</c:v>
                </c:pt>
                <c:pt idx="15">
                  <c:v>0.4479038347432967</c:v>
                </c:pt>
                <c:pt idx="16">
                  <c:v>0.45613978060657601</c:v>
                </c:pt>
                <c:pt idx="17">
                  <c:v>0.46628398690046063</c:v>
                </c:pt>
                <c:pt idx="18">
                  <c:v>0.47765440567171857</c:v>
                </c:pt>
                <c:pt idx="19">
                  <c:v>0.48960251227485946</c:v>
                </c:pt>
                <c:pt idx="20">
                  <c:v>0.50176736049705484</c:v>
                </c:pt>
                <c:pt idx="21">
                  <c:v>0.51379463786683377</c:v>
                </c:pt>
                <c:pt idx="22">
                  <c:v>0.52528013066946633</c:v>
                </c:pt>
                <c:pt idx="23">
                  <c:v>0.53577279801775946</c:v>
                </c:pt>
                <c:pt idx="24">
                  <c:v>0.5450156596321003</c:v>
                </c:pt>
                <c:pt idx="25">
                  <c:v>0.55301526338681195</c:v>
                </c:pt>
                <c:pt idx="26">
                  <c:v>0.55996696718374694</c:v>
                </c:pt>
                <c:pt idx="27">
                  <c:v>0.56594564811293513</c:v>
                </c:pt>
                <c:pt idx="28">
                  <c:v>0.57097457339789393</c:v>
                </c:pt>
                <c:pt idx="29">
                  <c:v>0.57507848823687591</c:v>
                </c:pt>
                <c:pt idx="30">
                  <c:v>0.57826396732390761</c:v>
                </c:pt>
              </c:numCache>
            </c:numRef>
          </c:val>
          <c:smooth val="0"/>
        </c:ser>
        <c:ser>
          <c:idx val="2"/>
          <c:order val="2"/>
          <c:tx>
            <c:strRef>
              <c:f>RSE!$E$1</c:f>
              <c:strCache>
                <c:ptCount val="1"/>
                <c:pt idx="0">
                  <c:v>Central Africa</c:v>
                </c:pt>
              </c:strCache>
            </c:strRef>
          </c:tx>
          <c:spPr>
            <a:ln w="63500">
              <a:solidFill>
                <a:srgbClr val="00B050"/>
              </a:solidFill>
            </a:ln>
          </c:spPr>
          <c:marker>
            <c:symbol val="none"/>
          </c:marker>
          <c:cat>
            <c:numRef>
              <c:f>RSE!$A$2:$A$32</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RSE!$E$2:$E$32</c:f>
              <c:numCache>
                <c:formatCode>0.000</c:formatCode>
                <c:ptCount val="31"/>
                <c:pt idx="0">
                  <c:v>0.46370634108048336</c:v>
                </c:pt>
                <c:pt idx="1">
                  <c:v>0.46178584448067517</c:v>
                </c:pt>
                <c:pt idx="2">
                  <c:v>0.45886465753012662</c:v>
                </c:pt>
                <c:pt idx="3">
                  <c:v>0.4544445239950809</c:v>
                </c:pt>
                <c:pt idx="4">
                  <c:v>0.44907162658610805</c:v>
                </c:pt>
                <c:pt idx="5">
                  <c:v>0.44245222609239204</c:v>
                </c:pt>
                <c:pt idx="6">
                  <c:v>0.43563759866278073</c:v>
                </c:pt>
                <c:pt idx="7">
                  <c:v>0.42940140860564313</c:v>
                </c:pt>
                <c:pt idx="8">
                  <c:v>0.42301223095648649</c:v>
                </c:pt>
                <c:pt idx="9">
                  <c:v>0.41975145674544456</c:v>
                </c:pt>
                <c:pt idx="10">
                  <c:v>0.41845576641466248</c:v>
                </c:pt>
                <c:pt idx="11">
                  <c:v>0.41802757393188933</c:v>
                </c:pt>
                <c:pt idx="12">
                  <c:v>0.41893331076259693</c:v>
                </c:pt>
                <c:pt idx="13">
                  <c:v>0.42049788498340801</c:v>
                </c:pt>
                <c:pt idx="14">
                  <c:v>0.42445616302514572</c:v>
                </c:pt>
                <c:pt idx="15">
                  <c:v>0.43117480024656252</c:v>
                </c:pt>
                <c:pt idx="16">
                  <c:v>0.44083447395644865</c:v>
                </c:pt>
                <c:pt idx="17">
                  <c:v>0.45310952638811752</c:v>
                </c:pt>
                <c:pt idx="18">
                  <c:v>0.46706376138179601</c:v>
                </c:pt>
                <c:pt idx="19">
                  <c:v>0.4817882327178874</c:v>
                </c:pt>
                <c:pt idx="20">
                  <c:v>0.4966178019308401</c:v>
                </c:pt>
                <c:pt idx="21">
                  <c:v>0.51107075865290008</c:v>
                </c:pt>
                <c:pt idx="22">
                  <c:v>0.52467372639267262</c:v>
                </c:pt>
                <c:pt idx="23">
                  <c:v>0.53681149236813674</c:v>
                </c:pt>
                <c:pt idx="24">
                  <c:v>0.54711648991716111</c:v>
                </c:pt>
                <c:pt idx="25">
                  <c:v>0.55557663484312825</c:v>
                </c:pt>
                <c:pt idx="26">
                  <c:v>0.56240040184800433</c:v>
                </c:pt>
                <c:pt idx="27">
                  <c:v>0.56782073191002269</c:v>
                </c:pt>
                <c:pt idx="28">
                  <c:v>0.57196217451729592</c:v>
                </c:pt>
                <c:pt idx="29">
                  <c:v>0.57491779606676274</c:v>
                </c:pt>
                <c:pt idx="30">
                  <c:v>0.57678927026640103</c:v>
                </c:pt>
              </c:numCache>
            </c:numRef>
          </c:val>
          <c:smooth val="0"/>
        </c:ser>
        <c:ser>
          <c:idx val="3"/>
          <c:order val="3"/>
          <c:tx>
            <c:strRef>
              <c:f>RSE!$G$1</c:f>
              <c:strCache>
                <c:ptCount val="1"/>
                <c:pt idx="0">
                  <c:v>WCA</c:v>
                </c:pt>
              </c:strCache>
            </c:strRef>
          </c:tx>
          <c:spPr>
            <a:ln w="63500">
              <a:solidFill>
                <a:srgbClr val="C00000"/>
              </a:solidFill>
              <a:prstDash val="sysDot"/>
            </a:ln>
          </c:spPr>
          <c:marker>
            <c:symbol val="none"/>
          </c:marker>
          <c:cat>
            <c:numRef>
              <c:f>RSE!$A$2:$A$32</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RSE!$G$2:$G$31</c:f>
              <c:numCache>
                <c:formatCode>0.000</c:formatCode>
                <c:ptCount val="30"/>
                <c:pt idx="0">
                  <c:v>0.46321161311928005</c:v>
                </c:pt>
                <c:pt idx="1">
                  <c:v>0.46200922422267188</c:v>
                </c:pt>
                <c:pt idx="2">
                  <c:v>0.45955181724751193</c:v>
                </c:pt>
                <c:pt idx="3">
                  <c:v>0.45575267026374955</c:v>
                </c:pt>
                <c:pt idx="4">
                  <c:v>0.45102959175507606</c:v>
                </c:pt>
                <c:pt idx="5">
                  <c:v>0.44498355071887619</c:v>
                </c:pt>
                <c:pt idx="6">
                  <c:v>0.43856279610384319</c:v>
                </c:pt>
                <c:pt idx="7">
                  <c:v>0.43169772953819097</c:v>
                </c:pt>
                <c:pt idx="8">
                  <c:v>0.4258557191599846</c:v>
                </c:pt>
                <c:pt idx="9">
                  <c:v>0.42370531530067357</c:v>
                </c:pt>
                <c:pt idx="10">
                  <c:v>0.42380548757729686</c:v>
                </c:pt>
                <c:pt idx="11">
                  <c:v>0.42466627661676815</c:v>
                </c:pt>
                <c:pt idx="12">
                  <c:v>0.4265576413483575</c:v>
                </c:pt>
                <c:pt idx="13">
                  <c:v>0.42902498137416839</c:v>
                </c:pt>
                <c:pt idx="14">
                  <c:v>0.43313755371319029</c:v>
                </c:pt>
                <c:pt idx="15">
                  <c:v>0.43953931749492958</c:v>
                </c:pt>
                <c:pt idx="16">
                  <c:v>0.4484871272815123</c:v>
                </c:pt>
                <c:pt idx="17">
                  <c:v>0.45969675664428911</c:v>
                </c:pt>
                <c:pt idx="18">
                  <c:v>0.47235908352675726</c:v>
                </c:pt>
                <c:pt idx="19">
                  <c:v>0.4856953724963734</c:v>
                </c:pt>
                <c:pt idx="20">
                  <c:v>0.49919258121394749</c:v>
                </c:pt>
                <c:pt idx="21">
                  <c:v>0.51243269825986693</c:v>
                </c:pt>
                <c:pt idx="22">
                  <c:v>0.52497692853106948</c:v>
                </c:pt>
                <c:pt idx="23">
                  <c:v>0.5362921451929481</c:v>
                </c:pt>
                <c:pt idx="24">
                  <c:v>0.54606607477463065</c:v>
                </c:pt>
                <c:pt idx="25">
                  <c:v>0.55429594911497015</c:v>
                </c:pt>
                <c:pt idx="26">
                  <c:v>0.56118368451587564</c:v>
                </c:pt>
                <c:pt idx="27">
                  <c:v>0.56688319001147891</c:v>
                </c:pt>
                <c:pt idx="28">
                  <c:v>0.57146837395759498</c:v>
                </c:pt>
                <c:pt idx="29">
                  <c:v>0.57499814215181932</c:v>
                </c:pt>
              </c:numCache>
            </c:numRef>
          </c:val>
          <c:smooth val="0"/>
        </c:ser>
        <c:ser>
          <c:idx val="4"/>
          <c:order val="4"/>
          <c:tx>
            <c:strRef>
              <c:f>RSE!$H$1</c:f>
              <c:strCache>
                <c:ptCount val="1"/>
                <c:pt idx="0">
                  <c:v>Africa</c:v>
                </c:pt>
              </c:strCache>
            </c:strRef>
          </c:tx>
          <c:spPr>
            <a:ln w="63500">
              <a:solidFill>
                <a:sysClr val="windowText" lastClr="000000"/>
              </a:solidFill>
              <a:prstDash val="sysDot"/>
            </a:ln>
          </c:spPr>
          <c:marker>
            <c:symbol val="none"/>
          </c:marker>
          <c:cat>
            <c:numRef>
              <c:f>RSE!$A$2:$A$32</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RSE!$H$2:$H$31</c:f>
              <c:numCache>
                <c:formatCode>0.000</c:formatCode>
                <c:ptCount val="30"/>
                <c:pt idx="0">
                  <c:v>0.46540027653821259</c:v>
                </c:pt>
                <c:pt idx="1">
                  <c:v>0.46264893832166232</c:v>
                </c:pt>
                <c:pt idx="2">
                  <c:v>0.45815702607915937</c:v>
                </c:pt>
                <c:pt idx="3">
                  <c:v>0.45206338254312123</c:v>
                </c:pt>
                <c:pt idx="4">
                  <c:v>0.44578262673888586</c:v>
                </c:pt>
                <c:pt idx="5">
                  <c:v>0.44017073390900519</c:v>
                </c:pt>
                <c:pt idx="6">
                  <c:v>0.43632258166538573</c:v>
                </c:pt>
                <c:pt idx="7">
                  <c:v>0.43403144493308538</c:v>
                </c:pt>
                <c:pt idx="8">
                  <c:v>0.43354657372212574</c:v>
                </c:pt>
                <c:pt idx="9">
                  <c:v>0.43907040739235087</c:v>
                </c:pt>
                <c:pt idx="10">
                  <c:v>0.44506560435226455</c:v>
                </c:pt>
                <c:pt idx="11">
                  <c:v>0.45226975507379363</c:v>
                </c:pt>
                <c:pt idx="12">
                  <c:v>0.46074166730242272</c:v>
                </c:pt>
                <c:pt idx="13">
                  <c:v>0.46995362715566813</c:v>
                </c:pt>
                <c:pt idx="14">
                  <c:v>0.47942667285637786</c:v>
                </c:pt>
                <c:pt idx="15">
                  <c:v>0.48879092765500926</c:v>
                </c:pt>
                <c:pt idx="16">
                  <c:v>0.49832806639112387</c:v>
                </c:pt>
                <c:pt idx="17">
                  <c:v>0.50832523478659408</c:v>
                </c:pt>
                <c:pt idx="18">
                  <c:v>0.51854152923530905</c:v>
                </c:pt>
                <c:pt idx="19">
                  <c:v>0.52823267278407382</c:v>
                </c:pt>
                <c:pt idx="20">
                  <c:v>0.53704467519843946</c:v>
                </c:pt>
                <c:pt idx="21">
                  <c:v>0.54512640042421445</c:v>
                </c:pt>
                <c:pt idx="22">
                  <c:v>0.5525555126374766</c:v>
                </c:pt>
                <c:pt idx="23">
                  <c:v>0.55913175703497064</c:v>
                </c:pt>
                <c:pt idx="24">
                  <c:v>0.56443993880611365</c:v>
                </c:pt>
                <c:pt idx="25">
                  <c:v>0.56823008538586106</c:v>
                </c:pt>
                <c:pt idx="26">
                  <c:v>0.57078505885485842</c:v>
                </c:pt>
                <c:pt idx="27">
                  <c:v>0.5725066565610053</c:v>
                </c:pt>
                <c:pt idx="28">
                  <c:v>0.57360357862193767</c:v>
                </c:pt>
                <c:pt idx="29">
                  <c:v>0.57415630342173052</c:v>
                </c:pt>
              </c:numCache>
            </c:numRef>
          </c:val>
          <c:smooth val="0"/>
        </c:ser>
        <c:dLbls>
          <c:showLegendKey val="0"/>
          <c:showVal val="0"/>
          <c:showCatName val="0"/>
          <c:showSerName val="0"/>
          <c:showPercent val="0"/>
          <c:showBubbleSize val="0"/>
        </c:dLbls>
        <c:smooth val="0"/>
        <c:axId val="-256906176"/>
        <c:axId val="-256904544"/>
        <c:extLst>
          <c:ext xmlns:c15="http://schemas.microsoft.com/office/drawing/2012/chart" uri="{02D57815-91ED-43cb-92C2-25804820EDAC}">
            <c15:filteredLineSeries>
              <c15:ser>
                <c:idx val="0"/>
                <c:order val="0"/>
                <c:tx>
                  <c:strRef>
                    <c:extLst>
                      <c:ext uri="{02D57815-91ED-43cb-92C2-25804820EDAC}">
                        <c15:formulaRef>
                          <c15:sqref>RSE!$A$1</c15:sqref>
                        </c15:formulaRef>
                      </c:ext>
                    </c:extLst>
                    <c:strCache>
                      <c:ptCount val="1"/>
                      <c:pt idx="0">
                        <c:v>Année</c:v>
                      </c:pt>
                    </c:strCache>
                  </c:strRef>
                </c:tx>
                <c:spPr>
                  <a:ln w="57150">
                    <a:solidFill>
                      <a:prstClr val="black">
                        <a:alpha val="80000"/>
                      </a:prstClr>
                    </a:solidFill>
                    <a:prstDash val="sysDot"/>
                  </a:ln>
                </c:spPr>
                <c:marker>
                  <c:symbol val="none"/>
                </c:marker>
                <c:cat>
                  <c:numRef>
                    <c:extLst>
                      <c:ext uri="{02D57815-91ED-43cb-92C2-25804820EDAC}">
                        <c15:formulaRef>
                          <c15:sqref>RSE!$A$2:$A$32</c15:sqref>
                        </c15:formulaRef>
                      </c:ext>
                    </c:extLst>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extLst>
                      <c:ext uri="{02D57815-91ED-43cb-92C2-25804820EDAC}">
                        <c15:formulaRef>
                          <c15:sqref>RSE!$A$2:$A$32</c15:sqref>
                        </c15:formulaRef>
                      </c:ext>
                    </c:extLst>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val>
                <c:smooth val="0"/>
                <c:extLst xmlns:c16r2="http://schemas.microsoft.com/office/drawing/2015/06/chart">
                  <c:ext xmlns:c16="http://schemas.microsoft.com/office/drawing/2014/chart" uri="{C3380CC4-5D6E-409C-BE32-E72D297353CC}">
                    <c16:uniqueId val="{00000000-B803-46E5-96ED-62C4A3224594}"/>
                  </c:ext>
                </c:extLst>
              </c15:ser>
            </c15:filteredLineSeries>
          </c:ext>
        </c:extLst>
      </c:lineChart>
      <c:catAx>
        <c:axId val="-256906176"/>
        <c:scaling>
          <c:orientation val="minMax"/>
        </c:scaling>
        <c:delete val="0"/>
        <c:axPos val="b"/>
        <c:title>
          <c:tx>
            <c:rich>
              <a:bodyPr/>
              <a:lstStyle/>
              <a:p>
                <a:pPr>
                  <a:defRPr/>
                </a:pPr>
                <a:r>
                  <a:rPr lang="fr-FR" sz="1800" dirty="0" err="1" smtClean="0"/>
                  <a:t>Year</a:t>
                </a:r>
                <a:endParaRPr lang="fr-FR" sz="1800" dirty="0"/>
              </a:p>
            </c:rich>
          </c:tx>
          <c:layout>
            <c:manualLayout>
              <c:xMode val="edge"/>
              <c:yMode val="edge"/>
              <c:x val="0.51969538847514496"/>
              <c:y val="0.93975260062001398"/>
            </c:manualLayout>
          </c:layout>
          <c:overlay val="0"/>
        </c:title>
        <c:numFmt formatCode="General" sourceLinked="1"/>
        <c:majorTickMark val="out"/>
        <c:minorTickMark val="none"/>
        <c:tickLblPos val="nextTo"/>
        <c:txPr>
          <a:bodyPr/>
          <a:lstStyle/>
          <a:p>
            <a:pPr>
              <a:defRPr sz="1600" b="1"/>
            </a:pPr>
            <a:endParaRPr lang="fr-FR"/>
          </a:p>
        </c:txPr>
        <c:crossAx val="-256904544"/>
        <c:crosses val="autoZero"/>
        <c:auto val="1"/>
        <c:lblAlgn val="ctr"/>
        <c:lblOffset val="100"/>
        <c:tickLblSkip val="2"/>
        <c:noMultiLvlLbl val="0"/>
      </c:catAx>
      <c:valAx>
        <c:axId val="-256904544"/>
        <c:scaling>
          <c:orientation val="minMax"/>
          <c:max val="0.60000000000000009"/>
          <c:min val="0.4"/>
        </c:scaling>
        <c:delete val="0"/>
        <c:axPos val="l"/>
        <c:title>
          <c:tx>
            <c:rich>
              <a:bodyPr rot="-5400000" vert="horz"/>
              <a:lstStyle/>
              <a:p>
                <a:pPr>
                  <a:defRPr sz="1800"/>
                </a:pPr>
                <a:r>
                  <a:rPr lang="fr-FR" sz="1800" dirty="0" smtClean="0"/>
                  <a:t>Support Ratio</a:t>
                </a:r>
                <a:endParaRPr lang="fr-FR" sz="1800" dirty="0"/>
              </a:p>
            </c:rich>
          </c:tx>
          <c:layout>
            <c:manualLayout>
              <c:xMode val="edge"/>
              <c:yMode val="edge"/>
              <c:x val="7.2896224939669454E-3"/>
              <c:y val="0.32053622567592377"/>
            </c:manualLayout>
          </c:layout>
          <c:overlay val="0"/>
        </c:title>
        <c:numFmt formatCode="0.000" sourceLinked="1"/>
        <c:majorTickMark val="out"/>
        <c:minorTickMark val="none"/>
        <c:tickLblPos val="nextTo"/>
        <c:txPr>
          <a:bodyPr/>
          <a:lstStyle/>
          <a:p>
            <a:pPr>
              <a:defRPr sz="1400" b="1"/>
            </a:pPr>
            <a:endParaRPr lang="fr-FR"/>
          </a:p>
        </c:txPr>
        <c:crossAx val="-256906176"/>
        <c:crosses val="autoZero"/>
        <c:crossBetween val="between"/>
      </c:valAx>
    </c:plotArea>
    <c:legend>
      <c:legendPos val="r"/>
      <c:layout>
        <c:manualLayout>
          <c:xMode val="edge"/>
          <c:yMode val="edge"/>
          <c:x val="0.12039053094141057"/>
          <c:y val="1.7909322928601121E-2"/>
          <c:w val="0.84492204539988292"/>
          <c:h val="9.0444262169446107E-2"/>
        </c:manualLayout>
      </c:layout>
      <c:overlay val="0"/>
      <c:txPr>
        <a:bodyPr/>
        <a:lstStyle/>
        <a:p>
          <a:pPr>
            <a:defRPr sz="2000" b="1"/>
          </a:pPr>
          <a:endParaRPr lang="fr-FR"/>
        </a:p>
      </c:txPr>
    </c:legend>
    <c:plotVisOnly val="1"/>
    <c:dispBlanksAs val="gap"/>
    <c:showDLblsOverMax val="0"/>
  </c:chart>
  <c:spPr>
    <a:solidFill>
      <a:sysClr val="window" lastClr="FFFFFF"/>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69603934241407E-2"/>
          <c:y val="0.10319699039513358"/>
          <c:w val="0.88898278091863914"/>
          <c:h val="0.87043427658912209"/>
        </c:manualLayout>
      </c:layout>
      <c:lineChart>
        <c:grouping val="standard"/>
        <c:varyColors val="0"/>
        <c:ser>
          <c:idx val="0"/>
          <c:order val="0"/>
          <c:tx>
            <c:strRef>
              <c:f>'DD1'!$B$1</c:f>
              <c:strCache>
                <c:ptCount val="1"/>
                <c:pt idx="0">
                  <c:v>Western Africa</c:v>
                </c:pt>
              </c:strCache>
            </c:strRef>
          </c:tx>
          <c:spPr>
            <a:ln w="63500" cap="rnd" cmpd="dbl">
              <a:solidFill>
                <a:srgbClr val="0000FF"/>
              </a:solidFill>
              <a:round/>
            </a:ln>
            <a:effectLst/>
          </c:spPr>
          <c:marker>
            <c:symbol val="none"/>
          </c:marker>
          <c:cat>
            <c:numRef>
              <c:f>'DD1'!$A$2:$A$31</c:f>
              <c:numCache>
                <c:formatCode>General</c:formatCode>
                <c:ptCount val="30"/>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numCache>
            </c:numRef>
          </c:cat>
          <c:val>
            <c:numRef>
              <c:f>'DD1'!$B$2:$B$31</c:f>
              <c:numCache>
                <c:formatCode>0.00</c:formatCode>
                <c:ptCount val="30"/>
                <c:pt idx="0">
                  <c:v>-2.0943034981063077E-2</c:v>
                </c:pt>
                <c:pt idx="1">
                  <c:v>-8.6447328887812314E-2</c:v>
                </c:pt>
                <c:pt idx="2">
                  <c:v>-0.1385881986268481</c:v>
                </c:pt>
                <c:pt idx="3">
                  <c:v>-0.17903605689348329</c:v>
                </c:pt>
                <c:pt idx="4">
                  <c:v>-0.24309757578550512</c:v>
                </c:pt>
                <c:pt idx="5">
                  <c:v>-0.27117906344403814</c:v>
                </c:pt>
                <c:pt idx="6">
                  <c:v>-0.34239999143567151</c:v>
                </c:pt>
                <c:pt idx="7">
                  <c:v>-0.24550601483958476</c:v>
                </c:pt>
                <c:pt idx="8">
                  <c:v>-4.8579381797580659E-2</c:v>
                </c:pt>
                <c:pt idx="9">
                  <c:v>6.9841796997047109E-2</c:v>
                </c:pt>
                <c:pt idx="10">
                  <c:v>9.993606047341308E-2</c:v>
                </c:pt>
                <c:pt idx="11">
                  <c:v>0.13296575876570194</c:v>
                </c:pt>
                <c:pt idx="12">
                  <c:v>0.15463994422441757</c:v>
                </c:pt>
                <c:pt idx="13">
                  <c:v>0.19408873001720908</c:v>
                </c:pt>
                <c:pt idx="14">
                  <c:v>0.27356769353661531</c:v>
                </c:pt>
                <c:pt idx="15">
                  <c:v>0.36441488354183421</c:v>
                </c:pt>
                <c:pt idx="16">
                  <c:v>0.43991126996464347</c:v>
                </c:pt>
                <c:pt idx="17">
                  <c:v>0.4818521571154511</c:v>
                </c:pt>
                <c:pt idx="18">
                  <c:v>0.49412784303339385</c:v>
                </c:pt>
                <c:pt idx="19">
                  <c:v>0.49085449014124838</c:v>
                </c:pt>
                <c:pt idx="20">
                  <c:v>0.47374122844959898</c:v>
                </c:pt>
                <c:pt idx="21">
                  <c:v>0.44216108239913066</c:v>
                </c:pt>
                <c:pt idx="22">
                  <c:v>0.39556968792866476</c:v>
                </c:pt>
                <c:pt idx="23">
                  <c:v>0.34208681218253717</c:v>
                </c:pt>
                <c:pt idx="24">
                  <c:v>0.29142149364429965</c:v>
                </c:pt>
                <c:pt idx="25">
                  <c:v>0.24984385229855241</c:v>
                </c:pt>
                <c:pt idx="26">
                  <c:v>0.21240501411341237</c:v>
                </c:pt>
                <c:pt idx="27">
                  <c:v>0.17693266380400099</c:v>
                </c:pt>
                <c:pt idx="28">
                  <c:v>0.14323708100095944</c:v>
                </c:pt>
                <c:pt idx="29">
                  <c:v>0.11047845058463178</c:v>
                </c:pt>
              </c:numCache>
            </c:numRef>
          </c:val>
          <c:smooth val="0"/>
        </c:ser>
        <c:ser>
          <c:idx val="1"/>
          <c:order val="1"/>
          <c:tx>
            <c:strRef>
              <c:f>'DD1'!$E$1</c:f>
              <c:strCache>
                <c:ptCount val="1"/>
                <c:pt idx="0">
                  <c:v>Central Africa</c:v>
                </c:pt>
              </c:strCache>
            </c:strRef>
          </c:tx>
          <c:spPr>
            <a:ln w="63500" cap="rnd">
              <a:solidFill>
                <a:srgbClr val="00B050"/>
              </a:solidFill>
              <a:round/>
            </a:ln>
            <a:effectLst/>
          </c:spPr>
          <c:marker>
            <c:symbol val="none"/>
          </c:marker>
          <c:cat>
            <c:numRef>
              <c:f>'DD1'!$A$2:$A$31</c:f>
              <c:numCache>
                <c:formatCode>General</c:formatCode>
                <c:ptCount val="30"/>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numCache>
            </c:numRef>
          </c:cat>
          <c:val>
            <c:numRef>
              <c:f>'DD1'!$E$2:$E$31</c:f>
              <c:numCache>
                <c:formatCode>0.00</c:formatCode>
                <c:ptCount val="30"/>
                <c:pt idx="0">
                  <c:v>-8.3004454770259209E-2</c:v>
                </c:pt>
                <c:pt idx="1">
                  <c:v>-0.12691881435627789</c:v>
                </c:pt>
                <c:pt idx="2">
                  <c:v>-0.19358912119952515</c:v>
                </c:pt>
                <c:pt idx="3">
                  <c:v>-0.23786894081410581</c:v>
                </c:pt>
                <c:pt idx="4">
                  <c:v>-0.29699809447456632</c:v>
                </c:pt>
                <c:pt idx="5">
                  <c:v>-0.31043585999441814</c:v>
                </c:pt>
                <c:pt idx="6">
                  <c:v>-0.28837072286145521</c:v>
                </c:pt>
                <c:pt idx="7">
                  <c:v>-0.29982144849367987</c:v>
                </c:pt>
                <c:pt idx="8">
                  <c:v>-0.15476653920121758</c:v>
                </c:pt>
                <c:pt idx="9">
                  <c:v>-6.1831553199862721E-2</c:v>
                </c:pt>
                <c:pt idx="10">
                  <c:v>-2.0475842112841917E-2</c:v>
                </c:pt>
                <c:pt idx="11">
                  <c:v>4.3286954066331151E-2</c:v>
                </c:pt>
                <c:pt idx="12">
                  <c:v>7.4554104755153436E-2</c:v>
                </c:pt>
                <c:pt idx="13">
                  <c:v>0.18738566940883492</c:v>
                </c:pt>
                <c:pt idx="14">
                  <c:v>0.31409687591177948</c:v>
                </c:pt>
                <c:pt idx="15">
                  <c:v>0.44311771170846626</c:v>
                </c:pt>
                <c:pt idx="16">
                  <c:v>0.54928827758641319</c:v>
                </c:pt>
                <c:pt idx="17">
                  <c:v>0.60663811983904126</c:v>
                </c:pt>
                <c:pt idx="18">
                  <c:v>0.62077767885541957</c:v>
                </c:pt>
                <c:pt idx="19">
                  <c:v>0.60632107514423728</c:v>
                </c:pt>
                <c:pt idx="20">
                  <c:v>0.57374663010817384</c:v>
                </c:pt>
                <c:pt idx="21">
                  <c:v>0.52537088593264869</c:v>
                </c:pt>
                <c:pt idx="22">
                  <c:v>0.45740797201445776</c:v>
                </c:pt>
                <c:pt idx="23">
                  <c:v>0.38029493492777261</c:v>
                </c:pt>
                <c:pt idx="24">
                  <c:v>0.30689629743200564</c:v>
                </c:pt>
                <c:pt idx="25">
                  <c:v>0.24414997883672601</c:v>
                </c:pt>
                <c:pt idx="26">
                  <c:v>0.19183402101586411</c:v>
                </c:pt>
                <c:pt idx="27">
                  <c:v>0.14534209312953819</c:v>
                </c:pt>
                <c:pt idx="28">
                  <c:v>0.10308412976029296</c:v>
                </c:pt>
                <c:pt idx="29">
                  <c:v>6.4998328187700238E-2</c:v>
                </c:pt>
              </c:numCache>
            </c:numRef>
          </c:val>
          <c:smooth val="0"/>
        </c:ser>
        <c:ser>
          <c:idx val="3"/>
          <c:order val="2"/>
          <c:tx>
            <c:strRef>
              <c:f>'DD1'!$G$1</c:f>
              <c:strCache>
                <c:ptCount val="1"/>
                <c:pt idx="0">
                  <c:v>WCA</c:v>
                </c:pt>
              </c:strCache>
            </c:strRef>
          </c:tx>
          <c:spPr>
            <a:ln w="63500" cap="rnd">
              <a:solidFill>
                <a:srgbClr val="C00000"/>
              </a:solidFill>
              <a:prstDash val="sysDot"/>
              <a:round/>
            </a:ln>
            <a:effectLst/>
          </c:spPr>
          <c:marker>
            <c:symbol val="none"/>
          </c:marker>
          <c:cat>
            <c:numRef>
              <c:f>'DD1'!$A$2:$A$31</c:f>
              <c:numCache>
                <c:formatCode>General</c:formatCode>
                <c:ptCount val="30"/>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numCache>
            </c:numRef>
          </c:cat>
          <c:val>
            <c:numRef>
              <c:f>'DD1'!$G$2:$G$31</c:f>
              <c:numCache>
                <c:formatCode>0.00</c:formatCode>
                <c:ptCount val="30"/>
                <c:pt idx="0">
                  <c:v>-5.1973744875661143E-2</c:v>
                </c:pt>
                <c:pt idx="1">
                  <c:v>-0.1066830716220451</c:v>
                </c:pt>
                <c:pt idx="2">
                  <c:v>-0.16608865991318661</c:v>
                </c:pt>
                <c:pt idx="3">
                  <c:v>-0.20845249885379455</c:v>
                </c:pt>
                <c:pt idx="4">
                  <c:v>-0.27004783513003572</c:v>
                </c:pt>
                <c:pt idx="5">
                  <c:v>-0.29080746171922811</c:v>
                </c:pt>
                <c:pt idx="6">
                  <c:v>-0.31538535714856336</c:v>
                </c:pt>
                <c:pt idx="7">
                  <c:v>-0.27266373166663233</c:v>
                </c:pt>
                <c:pt idx="8">
                  <c:v>-0.10167296049939911</c:v>
                </c:pt>
                <c:pt idx="9">
                  <c:v>4.0051218985921941E-3</c:v>
                </c:pt>
                <c:pt idx="10">
                  <c:v>3.9730109180285578E-2</c:v>
                </c:pt>
                <c:pt idx="11">
                  <c:v>8.8126356416016544E-2</c:v>
                </c:pt>
                <c:pt idx="12">
                  <c:v>0.11459702448978551</c:v>
                </c:pt>
                <c:pt idx="13">
                  <c:v>0.190737199713022</c:v>
                </c:pt>
                <c:pt idx="14">
                  <c:v>0.29383228472419742</c:v>
                </c:pt>
                <c:pt idx="15">
                  <c:v>0.40376629762515026</c:v>
                </c:pt>
                <c:pt idx="16">
                  <c:v>0.49459977377552833</c:v>
                </c:pt>
                <c:pt idx="17">
                  <c:v>0.5442451384772462</c:v>
                </c:pt>
                <c:pt idx="18">
                  <c:v>0.55745276094440666</c:v>
                </c:pt>
                <c:pt idx="19">
                  <c:v>0.54858778264274277</c:v>
                </c:pt>
                <c:pt idx="20">
                  <c:v>0.52374392927888636</c:v>
                </c:pt>
                <c:pt idx="21">
                  <c:v>0.48376598416588967</c:v>
                </c:pt>
                <c:pt idx="22">
                  <c:v>0.42648882997156123</c:v>
                </c:pt>
                <c:pt idx="23">
                  <c:v>0.36119087355515489</c:v>
                </c:pt>
                <c:pt idx="24">
                  <c:v>0.29915889553815267</c:v>
                </c:pt>
                <c:pt idx="25">
                  <c:v>0.2469969155676392</c:v>
                </c:pt>
                <c:pt idx="26">
                  <c:v>0.20211951756463825</c:v>
                </c:pt>
                <c:pt idx="27">
                  <c:v>0.16113737846676959</c:v>
                </c:pt>
                <c:pt idx="28">
                  <c:v>0.1231606053806262</c:v>
                </c:pt>
                <c:pt idx="29">
                  <c:v>8.7738389386166016E-2</c:v>
                </c:pt>
              </c:numCache>
            </c:numRef>
          </c:val>
          <c:smooth val="0"/>
        </c:ser>
        <c:ser>
          <c:idx val="2"/>
          <c:order val="3"/>
          <c:tx>
            <c:strRef>
              <c:f>'DD1'!$H$1</c:f>
              <c:strCache>
                <c:ptCount val="1"/>
                <c:pt idx="0">
                  <c:v>Africa</c:v>
                </c:pt>
              </c:strCache>
            </c:strRef>
          </c:tx>
          <c:spPr>
            <a:ln w="63500" cap="rnd">
              <a:solidFill>
                <a:schemeClr val="tx1"/>
              </a:solidFill>
              <a:prstDash val="sysDot"/>
              <a:round/>
            </a:ln>
            <a:effectLst/>
          </c:spPr>
          <c:marker>
            <c:symbol val="none"/>
          </c:marker>
          <c:val>
            <c:numRef>
              <c:f>'DD1'!$H$2:$H$31</c:f>
              <c:numCache>
                <c:formatCode>0.00</c:formatCode>
                <c:ptCount val="30"/>
                <c:pt idx="0">
                  <c:v>-0.11753510207501598</c:v>
                </c:pt>
                <c:pt idx="1">
                  <c:v>-0.194060671410588</c:v>
                </c:pt>
                <c:pt idx="2">
                  <c:v>-0.26769138114789387</c:v>
                </c:pt>
                <c:pt idx="3">
                  <c:v>-0.28077921615677875</c:v>
                </c:pt>
                <c:pt idx="4">
                  <c:v>-0.25401369464652607</c:v>
                </c:pt>
                <c:pt idx="5">
                  <c:v>-0.17556817541967412</c:v>
                </c:pt>
                <c:pt idx="6">
                  <c:v>-0.10791704838187058</c:v>
                </c:pt>
                <c:pt idx="7">
                  <c:v>-2.9182376154985999E-2</c:v>
                </c:pt>
                <c:pt idx="8">
                  <c:v>0.23678407950669805</c:v>
                </c:pt>
                <c:pt idx="9">
                  <c:v>0.24852361055487257</c:v>
                </c:pt>
                <c:pt idx="10">
                  <c:v>0.29745629089838127</c:v>
                </c:pt>
                <c:pt idx="11">
                  <c:v>0.35003514150660192</c:v>
                </c:pt>
                <c:pt idx="12">
                  <c:v>0.37870465143219434</c:v>
                </c:pt>
                <c:pt idx="13">
                  <c:v>0.39048810030329634</c:v>
                </c:pt>
                <c:pt idx="14">
                  <c:v>0.38898815209946241</c:v>
                </c:pt>
                <c:pt idx="15">
                  <c:v>0.39713518969336536</c:v>
                </c:pt>
                <c:pt idx="16">
                  <c:v>0.41192987470802028</c:v>
                </c:pt>
                <c:pt idx="17">
                  <c:v>0.41356787144797041</c:v>
                </c:pt>
                <c:pt idx="18">
                  <c:v>0.38628685840531196</c:v>
                </c:pt>
                <c:pt idx="19">
                  <c:v>0.34632496060817153</c:v>
                </c:pt>
                <c:pt idx="20">
                  <c:v>0.31205320474453202</c:v>
                </c:pt>
                <c:pt idx="21">
                  <c:v>0.28121488878275402</c:v>
                </c:pt>
                <c:pt idx="22">
                  <c:v>0.24441797733058115</c:v>
                </c:pt>
                <c:pt idx="23">
                  <c:v>0.19485218795333673</c:v>
                </c:pt>
                <c:pt idx="24">
                  <c:v>0.13842185611960472</c:v>
                </c:pt>
                <c:pt idx="25">
                  <c:v>9.3079399224589479E-2</c:v>
                </c:pt>
                <c:pt idx="26">
                  <c:v>6.2397169581769815E-2</c:v>
                </c:pt>
                <c:pt idx="27">
                  <c:v>3.9468122882436965E-2</c:v>
                </c:pt>
                <c:pt idx="28">
                  <c:v>1.9737699821890275E-2</c:v>
                </c:pt>
                <c:pt idx="29">
                  <c:v>1.0535925980787232E-3</c:v>
                </c:pt>
              </c:numCache>
            </c:numRef>
          </c:val>
          <c:smooth val="0"/>
        </c:ser>
        <c:dLbls>
          <c:showLegendKey val="0"/>
          <c:showVal val="0"/>
          <c:showCatName val="0"/>
          <c:showSerName val="0"/>
          <c:showPercent val="0"/>
          <c:showBubbleSize val="0"/>
        </c:dLbls>
        <c:smooth val="0"/>
        <c:axId val="-256890944"/>
        <c:axId val="-256886592"/>
      </c:lineChart>
      <c:catAx>
        <c:axId val="-2568909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sz="2000" b="1" dirty="0" err="1" smtClean="0">
                    <a:solidFill>
                      <a:schemeClr val="tx1"/>
                    </a:solidFill>
                  </a:rPr>
                  <a:t>Year</a:t>
                </a:r>
                <a:endParaRPr lang="fr-FR" sz="2000" b="1" dirty="0">
                  <a:solidFill>
                    <a:schemeClr val="tx1"/>
                  </a:solidFill>
                </a:endParaRPr>
              </a:p>
            </c:rich>
          </c:tx>
          <c:layout>
            <c:manualLayout>
              <c:xMode val="edge"/>
              <c:yMode val="edge"/>
              <c:x val="0.92832778498140667"/>
              <c:y val="0.8914334982229975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crossAx val="-256886592"/>
        <c:crosses val="autoZero"/>
        <c:auto val="1"/>
        <c:lblAlgn val="ctr"/>
        <c:lblOffset val="100"/>
        <c:noMultiLvlLbl val="0"/>
      </c:catAx>
      <c:valAx>
        <c:axId val="-256886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sz="2000" b="1" dirty="0" smtClean="0">
                    <a:solidFill>
                      <a:schemeClr val="tx1"/>
                    </a:solidFill>
                  </a:rPr>
                  <a:t>DD</a:t>
                </a:r>
                <a:r>
                  <a:rPr lang="fr-FR" sz="2000" b="1" baseline="0" dirty="0" smtClean="0">
                    <a:solidFill>
                      <a:schemeClr val="tx1"/>
                    </a:solidFill>
                  </a:rPr>
                  <a:t> </a:t>
                </a:r>
                <a:r>
                  <a:rPr lang="fr-FR" sz="2000" b="1" dirty="0" smtClean="0">
                    <a:solidFill>
                      <a:schemeClr val="tx1"/>
                    </a:solidFill>
                  </a:rPr>
                  <a:t>(%)</a:t>
                </a:r>
                <a:endParaRPr lang="fr-FR" sz="2000" b="1" dirty="0">
                  <a:solidFill>
                    <a:schemeClr val="tx1"/>
                  </a:solidFill>
                </a:endParaRPr>
              </a:p>
            </c:rich>
          </c:tx>
          <c:layout>
            <c:manualLayout>
              <c:xMode val="edge"/>
              <c:yMode val="edge"/>
              <c:x val="5.2969049488916014E-3"/>
              <c:y val="0.3775135574174303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crossAx val="-256890944"/>
        <c:crosses val="autoZero"/>
        <c:crossBetween val="midCat"/>
      </c:valAx>
      <c:spPr>
        <a:noFill/>
        <a:ln>
          <a:noFill/>
        </a:ln>
        <a:effectLst/>
      </c:spPr>
    </c:plotArea>
    <c:legend>
      <c:legendPos val="b"/>
      <c:layout>
        <c:manualLayout>
          <c:xMode val="edge"/>
          <c:yMode val="edge"/>
          <c:x val="5.5350300522207803E-2"/>
          <c:y val="2.3635241135688459E-4"/>
          <c:w val="0.89875651630296971"/>
          <c:h val="8.1470803047747842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03764056128819"/>
          <c:y val="0.10093457943925234"/>
          <c:w val="0.81790025868395588"/>
          <c:h val="0.73159953433824731"/>
        </c:manualLayout>
      </c:layout>
      <c:lineChart>
        <c:grouping val="standard"/>
        <c:varyColors val="0"/>
        <c:ser>
          <c:idx val="0"/>
          <c:order val="0"/>
          <c:tx>
            <c:strRef>
              <c:f>Feuil4!$B$2</c:f>
              <c:strCache>
                <c:ptCount val="1"/>
                <c:pt idx="0">
                  <c:v>Low fertility</c:v>
                </c:pt>
              </c:strCache>
            </c:strRef>
          </c:tx>
          <c:spPr>
            <a:ln w="38100" cap="rnd" cmpd="dbl">
              <a:solidFill>
                <a:srgbClr val="00B050"/>
              </a:solidFill>
              <a:round/>
            </a:ln>
            <a:effectLst/>
          </c:spPr>
          <c:marker>
            <c:symbol val="none"/>
          </c:marker>
          <c:cat>
            <c:numRef>
              <c:f>Feuil4!$A$17:$A$33</c:f>
              <c:numCache>
                <c:formatCode>General</c:formatCode>
                <c:ptCount val="10"/>
                <c:pt idx="0">
                  <c:v>2020</c:v>
                </c:pt>
                <c:pt idx="1">
                  <c:v>2025</c:v>
                </c:pt>
                <c:pt idx="2">
                  <c:v>2030</c:v>
                </c:pt>
                <c:pt idx="3">
                  <c:v>2035</c:v>
                </c:pt>
                <c:pt idx="4">
                  <c:v>2040</c:v>
                </c:pt>
                <c:pt idx="5">
                  <c:v>2045</c:v>
                </c:pt>
                <c:pt idx="6">
                  <c:v>2050</c:v>
                </c:pt>
                <c:pt idx="7">
                  <c:v>2055</c:v>
                </c:pt>
                <c:pt idx="8">
                  <c:v>2060</c:v>
                </c:pt>
                <c:pt idx="9">
                  <c:v>2065</c:v>
                </c:pt>
              </c:numCache>
              <c:extLst/>
            </c:numRef>
          </c:cat>
          <c:val>
            <c:numRef>
              <c:f>Feuil4!$B$17:$B$33</c:f>
              <c:numCache>
                <c:formatCode>0.00%</c:formatCode>
                <c:ptCount val="10"/>
                <c:pt idx="0">
                  <c:v>0.42205036912308797</c:v>
                </c:pt>
                <c:pt idx="1">
                  <c:v>0.4314564271117407</c:v>
                </c:pt>
                <c:pt idx="2">
                  <c:v>0.44431686113764174</c:v>
                </c:pt>
                <c:pt idx="3">
                  <c:v>0.46003984471554871</c:v>
                </c:pt>
                <c:pt idx="4">
                  <c:v>0.4778145335005991</c:v>
                </c:pt>
                <c:pt idx="5">
                  <c:v>0.49623592126989013</c:v>
                </c:pt>
                <c:pt idx="6">
                  <c:v>0.51395714206792487</c:v>
                </c:pt>
                <c:pt idx="7">
                  <c:v>0.53070167957809888</c:v>
                </c:pt>
                <c:pt idx="8">
                  <c:v>0.54582294998800607</c:v>
                </c:pt>
                <c:pt idx="9">
                  <c:v>0.55901691393137032</c:v>
                </c:pt>
              </c:numCache>
              <c:extLst/>
            </c:numRef>
          </c:val>
          <c:smooth val="0"/>
        </c:ser>
        <c:ser>
          <c:idx val="1"/>
          <c:order val="1"/>
          <c:tx>
            <c:strRef>
              <c:f>Feuil4!$C$2</c:f>
              <c:strCache>
                <c:ptCount val="1"/>
                <c:pt idx="0">
                  <c:v>Medium fertility</c:v>
                </c:pt>
              </c:strCache>
            </c:strRef>
          </c:tx>
          <c:spPr>
            <a:ln w="44450" cap="rnd">
              <a:solidFill>
                <a:srgbClr val="0070C0"/>
              </a:solidFill>
              <a:prstDash val="sysDot"/>
              <a:round/>
            </a:ln>
            <a:effectLst/>
          </c:spPr>
          <c:marker>
            <c:symbol val="none"/>
          </c:marker>
          <c:cat>
            <c:numRef>
              <c:f>Feuil4!$A$17:$A$33</c:f>
              <c:numCache>
                <c:formatCode>General</c:formatCode>
                <c:ptCount val="10"/>
                <c:pt idx="0">
                  <c:v>2020</c:v>
                </c:pt>
                <c:pt idx="1">
                  <c:v>2025</c:v>
                </c:pt>
                <c:pt idx="2">
                  <c:v>2030</c:v>
                </c:pt>
                <c:pt idx="3">
                  <c:v>2035</c:v>
                </c:pt>
                <c:pt idx="4">
                  <c:v>2040</c:v>
                </c:pt>
                <c:pt idx="5">
                  <c:v>2045</c:v>
                </c:pt>
                <c:pt idx="6">
                  <c:v>2050</c:v>
                </c:pt>
                <c:pt idx="7">
                  <c:v>2055</c:v>
                </c:pt>
                <c:pt idx="8">
                  <c:v>2060</c:v>
                </c:pt>
                <c:pt idx="9">
                  <c:v>2065</c:v>
                </c:pt>
              </c:numCache>
              <c:extLst/>
            </c:numRef>
          </c:cat>
          <c:val>
            <c:numRef>
              <c:f>Feuil4!$C$17:$C$33</c:f>
              <c:numCache>
                <c:formatCode>0.00%</c:formatCode>
                <c:ptCount val="10"/>
                <c:pt idx="0">
                  <c:v>0.42043414174523192</c:v>
                </c:pt>
                <c:pt idx="1">
                  <c:v>0.42696526338107521</c:v>
                </c:pt>
                <c:pt idx="2">
                  <c:v>0.43572452406920437</c:v>
                </c:pt>
                <c:pt idx="3">
                  <c:v>0.44650513177759082</c:v>
                </c:pt>
                <c:pt idx="4">
                  <c:v>0.45888327588706823</c:v>
                </c:pt>
                <c:pt idx="5">
                  <c:v>0.47237923448003583</c:v>
                </c:pt>
                <c:pt idx="6">
                  <c:v>0.48643870622833479</c:v>
                </c:pt>
                <c:pt idx="7">
                  <c:v>0.50056087510291347</c:v>
                </c:pt>
                <c:pt idx="8">
                  <c:v>0.51403466173922596</c:v>
                </c:pt>
                <c:pt idx="9">
                  <c:v>0.52632837158109369</c:v>
                </c:pt>
              </c:numCache>
              <c:extLst/>
            </c:numRef>
          </c:val>
          <c:smooth val="0"/>
        </c:ser>
        <c:ser>
          <c:idx val="2"/>
          <c:order val="2"/>
          <c:tx>
            <c:strRef>
              <c:f>Feuil4!$D$2</c:f>
              <c:strCache>
                <c:ptCount val="1"/>
                <c:pt idx="0">
                  <c:v>High fertility</c:v>
                </c:pt>
              </c:strCache>
            </c:strRef>
          </c:tx>
          <c:spPr>
            <a:ln w="28575" cap="rnd">
              <a:solidFill>
                <a:srgbClr val="FF0000"/>
              </a:solidFill>
              <a:round/>
            </a:ln>
            <a:effectLst/>
          </c:spPr>
          <c:marker>
            <c:symbol val="none"/>
          </c:marker>
          <c:cat>
            <c:numRef>
              <c:f>Feuil4!$A$17:$A$33</c:f>
              <c:numCache>
                <c:formatCode>General</c:formatCode>
                <c:ptCount val="10"/>
                <c:pt idx="0">
                  <c:v>2020</c:v>
                </c:pt>
                <c:pt idx="1">
                  <c:v>2025</c:v>
                </c:pt>
                <c:pt idx="2">
                  <c:v>2030</c:v>
                </c:pt>
                <c:pt idx="3">
                  <c:v>2035</c:v>
                </c:pt>
                <c:pt idx="4">
                  <c:v>2040</c:v>
                </c:pt>
                <c:pt idx="5">
                  <c:v>2045</c:v>
                </c:pt>
                <c:pt idx="6">
                  <c:v>2050</c:v>
                </c:pt>
                <c:pt idx="7">
                  <c:v>2055</c:v>
                </c:pt>
                <c:pt idx="8">
                  <c:v>2060</c:v>
                </c:pt>
                <c:pt idx="9">
                  <c:v>2065</c:v>
                </c:pt>
              </c:numCache>
              <c:extLst/>
            </c:numRef>
          </c:cat>
          <c:val>
            <c:numRef>
              <c:f>Feuil4!$D$17:$D$33</c:f>
              <c:numCache>
                <c:formatCode>0.00%</c:formatCode>
                <c:ptCount val="10"/>
                <c:pt idx="0">
                  <c:v>0.41883025165248461</c:v>
                </c:pt>
                <c:pt idx="1">
                  <c:v>0.42256688988048902</c:v>
                </c:pt>
                <c:pt idx="2">
                  <c:v>0.42746120673333343</c:v>
                </c:pt>
                <c:pt idx="3">
                  <c:v>0.43374304048031165</c:v>
                </c:pt>
                <c:pt idx="4">
                  <c:v>0.4413804216922636</c:v>
                </c:pt>
                <c:pt idx="5">
                  <c:v>0.45070617518198608</c:v>
                </c:pt>
                <c:pt idx="6">
                  <c:v>0.46175116799593796</c:v>
                </c:pt>
                <c:pt idx="7">
                  <c:v>0.47369453389976079</c:v>
                </c:pt>
                <c:pt idx="8">
                  <c:v>0.48570330662399042</c:v>
                </c:pt>
                <c:pt idx="9">
                  <c:v>0.49704362354981541</c:v>
                </c:pt>
              </c:numCache>
              <c:extLst/>
            </c:numRef>
          </c:val>
          <c:smooth val="0"/>
        </c:ser>
        <c:dLbls>
          <c:showLegendKey val="0"/>
          <c:showVal val="0"/>
          <c:showCatName val="0"/>
          <c:showSerName val="0"/>
          <c:showPercent val="0"/>
          <c:showBubbleSize val="0"/>
        </c:dLbls>
        <c:smooth val="0"/>
        <c:axId val="-256909984"/>
        <c:axId val="-256908352"/>
      </c:lineChart>
      <c:catAx>
        <c:axId val="-256909984"/>
        <c:scaling>
          <c:orientation val="minMax"/>
        </c:scaling>
        <c:delete val="0"/>
        <c:axPos val="b"/>
        <c:title>
          <c:tx>
            <c:rich>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fr-FR" sz="1600" b="1" dirty="0" err="1" smtClean="0">
                    <a:solidFill>
                      <a:sysClr val="windowText" lastClr="000000"/>
                    </a:solidFill>
                  </a:rPr>
                  <a:t>Year</a:t>
                </a:r>
                <a:endParaRPr lang="fr-FR" sz="1600" b="1" dirty="0">
                  <a:solidFill>
                    <a:sysClr val="windowText" lastClr="000000"/>
                  </a:solidFill>
                </a:endParaRPr>
              </a:p>
            </c:rich>
          </c:tx>
          <c:layout>
            <c:manualLayout>
              <c:xMode val="edge"/>
              <c:yMode val="edge"/>
              <c:x val="0.49888931651046919"/>
              <c:y val="0.92957009345794395"/>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fr-FR"/>
            </a:p>
          </c:txPr>
        </c:title>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1" i="0" u="none" strike="noStrike" kern="1200" baseline="0">
                <a:solidFill>
                  <a:sysClr val="windowText" lastClr="000000"/>
                </a:solidFill>
                <a:latin typeface="+mn-lt"/>
                <a:ea typeface="+mn-ea"/>
                <a:cs typeface="+mn-cs"/>
              </a:defRPr>
            </a:pPr>
            <a:endParaRPr lang="fr-FR"/>
          </a:p>
        </c:txPr>
        <c:crossAx val="-256908352"/>
        <c:crosses val="autoZero"/>
        <c:auto val="1"/>
        <c:lblAlgn val="ctr"/>
        <c:lblOffset val="100"/>
        <c:noMultiLvlLbl val="0"/>
      </c:catAx>
      <c:valAx>
        <c:axId val="-256908352"/>
        <c:scaling>
          <c:orientation val="minMax"/>
          <c:max val="0.56000000000000005"/>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fr-FR" sz="1800" b="1" dirty="0" smtClean="0">
                    <a:solidFill>
                      <a:sysClr val="windowText" lastClr="000000"/>
                    </a:solidFill>
                  </a:rPr>
                  <a:t>Support Ratio</a:t>
                </a:r>
                <a:endParaRPr lang="fr-FR" sz="1800" b="1" dirty="0">
                  <a:solidFill>
                    <a:sysClr val="windowText" lastClr="000000"/>
                  </a:solidFill>
                </a:endParaRPr>
              </a:p>
            </c:rich>
          </c:tx>
          <c:layout>
            <c:manualLayout>
              <c:xMode val="edge"/>
              <c:yMode val="edge"/>
              <c:x val="6.4485248714754488E-3"/>
              <c:y val="0.28135345975225867"/>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fr-FR"/>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56909984"/>
        <c:crosses val="autoZero"/>
        <c:crossBetween val="between"/>
      </c:valAx>
      <c:spPr>
        <a:noFill/>
        <a:ln>
          <a:noFill/>
        </a:ln>
        <a:effectLst/>
      </c:spPr>
    </c:plotArea>
    <c:legend>
      <c:legendPos val="b"/>
      <c:layout>
        <c:manualLayout>
          <c:xMode val="edge"/>
          <c:yMode val="edge"/>
          <c:x val="0"/>
          <c:y val="2.336007064537494E-3"/>
          <c:w val="0.9935467980295567"/>
          <c:h val="8.1776142468172774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6469748008541"/>
          <c:y val="0.10093457943925234"/>
          <c:w val="0.82237334834410192"/>
          <c:h val="0.73706929410381428"/>
        </c:manualLayout>
      </c:layout>
      <c:lineChart>
        <c:grouping val="standard"/>
        <c:varyColors val="0"/>
        <c:ser>
          <c:idx val="0"/>
          <c:order val="0"/>
          <c:tx>
            <c:strRef>
              <c:f>Feuil4!$B$2</c:f>
              <c:strCache>
                <c:ptCount val="1"/>
                <c:pt idx="0">
                  <c:v>Low fertility</c:v>
                </c:pt>
              </c:strCache>
            </c:strRef>
          </c:tx>
          <c:spPr>
            <a:ln w="38100" cap="rnd" cmpd="dbl">
              <a:solidFill>
                <a:srgbClr val="00B050"/>
              </a:solidFill>
              <a:round/>
            </a:ln>
            <a:effectLst/>
          </c:spPr>
          <c:marker>
            <c:symbol val="none"/>
          </c:marker>
          <c:cat>
            <c:numRef>
              <c:f>Feuil4!$A$17:$A$33</c:f>
              <c:numCache>
                <c:formatCode>General</c:formatCode>
                <c:ptCount val="10"/>
                <c:pt idx="0">
                  <c:v>2020</c:v>
                </c:pt>
                <c:pt idx="1">
                  <c:v>2025</c:v>
                </c:pt>
                <c:pt idx="2">
                  <c:v>2030</c:v>
                </c:pt>
                <c:pt idx="3">
                  <c:v>2035</c:v>
                </c:pt>
                <c:pt idx="4">
                  <c:v>2040</c:v>
                </c:pt>
                <c:pt idx="5">
                  <c:v>2045</c:v>
                </c:pt>
                <c:pt idx="6">
                  <c:v>2050</c:v>
                </c:pt>
                <c:pt idx="7">
                  <c:v>2055</c:v>
                </c:pt>
                <c:pt idx="8">
                  <c:v>2060</c:v>
                </c:pt>
                <c:pt idx="9">
                  <c:v>2065</c:v>
                </c:pt>
              </c:numCache>
            </c:numRef>
          </c:cat>
          <c:val>
            <c:numRef>
              <c:f>Feuil4!$B$17:$B$33</c:f>
              <c:numCache>
                <c:formatCode>0.00%</c:formatCode>
                <c:ptCount val="10"/>
                <c:pt idx="0">
                  <c:v>0.41766581314766793</c:v>
                </c:pt>
                <c:pt idx="1">
                  <c:v>0.42576881668865768</c:v>
                </c:pt>
                <c:pt idx="2">
                  <c:v>0.43737729188390878</c:v>
                </c:pt>
                <c:pt idx="3">
                  <c:v>0.45214059842624005</c:v>
                </c:pt>
                <c:pt idx="4">
                  <c:v>0.46935553675003605</c:v>
                </c:pt>
                <c:pt idx="5">
                  <c:v>0.48761206837809312</c:v>
                </c:pt>
                <c:pt idx="6">
                  <c:v>0.50546045698210373</c:v>
                </c:pt>
                <c:pt idx="7">
                  <c:v>0.52252011637684681</c:v>
                </c:pt>
                <c:pt idx="8">
                  <c:v>0.53804057761557111</c:v>
                </c:pt>
                <c:pt idx="9">
                  <c:v>0.55173254074056111</c:v>
                </c:pt>
              </c:numCache>
            </c:numRef>
          </c:val>
          <c:smooth val="0"/>
        </c:ser>
        <c:ser>
          <c:idx val="1"/>
          <c:order val="1"/>
          <c:tx>
            <c:strRef>
              <c:f>Feuil4!$C$2</c:f>
              <c:strCache>
                <c:ptCount val="1"/>
                <c:pt idx="0">
                  <c:v>Medium fertility</c:v>
                </c:pt>
              </c:strCache>
            </c:strRef>
          </c:tx>
          <c:spPr>
            <a:ln w="44450" cap="rnd">
              <a:solidFill>
                <a:srgbClr val="0070C0"/>
              </a:solidFill>
              <a:prstDash val="sysDot"/>
              <a:round/>
            </a:ln>
            <a:effectLst/>
          </c:spPr>
          <c:marker>
            <c:symbol val="none"/>
          </c:marker>
          <c:cat>
            <c:numRef>
              <c:f>Feuil4!$A$17:$A$33</c:f>
              <c:numCache>
                <c:formatCode>General</c:formatCode>
                <c:ptCount val="10"/>
                <c:pt idx="0">
                  <c:v>2020</c:v>
                </c:pt>
                <c:pt idx="1">
                  <c:v>2025</c:v>
                </c:pt>
                <c:pt idx="2">
                  <c:v>2030</c:v>
                </c:pt>
                <c:pt idx="3">
                  <c:v>2035</c:v>
                </c:pt>
                <c:pt idx="4">
                  <c:v>2040</c:v>
                </c:pt>
                <c:pt idx="5">
                  <c:v>2045</c:v>
                </c:pt>
                <c:pt idx="6">
                  <c:v>2050</c:v>
                </c:pt>
                <c:pt idx="7">
                  <c:v>2055</c:v>
                </c:pt>
                <c:pt idx="8">
                  <c:v>2060</c:v>
                </c:pt>
                <c:pt idx="9">
                  <c:v>2065</c:v>
                </c:pt>
              </c:numCache>
            </c:numRef>
          </c:cat>
          <c:val>
            <c:numRef>
              <c:f>Feuil4!$C$17:$C$33</c:f>
              <c:numCache>
                <c:formatCode>0.00%</c:formatCode>
                <c:ptCount val="10"/>
                <c:pt idx="0">
                  <c:v>0.41610527296216121</c:v>
                </c:pt>
                <c:pt idx="1">
                  <c:v>0.42142574497228968</c:v>
                </c:pt>
                <c:pt idx="2">
                  <c:v>0.4290556819193474</c:v>
                </c:pt>
                <c:pt idx="3">
                  <c:v>0.43897379035066997</c:v>
                </c:pt>
                <c:pt idx="4">
                  <c:v>0.45084076272005374</c:v>
                </c:pt>
                <c:pt idx="5">
                  <c:v>0.46416864598392105</c:v>
                </c:pt>
                <c:pt idx="6">
                  <c:v>0.4783229924323128</c:v>
                </c:pt>
                <c:pt idx="7">
                  <c:v>0.49271143002062351</c:v>
                </c:pt>
                <c:pt idx="8">
                  <c:v>0.50654527585684594</c:v>
                </c:pt>
                <c:pt idx="9">
                  <c:v>0.51925989680730711</c:v>
                </c:pt>
              </c:numCache>
            </c:numRef>
          </c:val>
          <c:smooth val="0"/>
        </c:ser>
        <c:ser>
          <c:idx val="2"/>
          <c:order val="2"/>
          <c:tx>
            <c:strRef>
              <c:f>Feuil4!$D$2</c:f>
              <c:strCache>
                <c:ptCount val="1"/>
                <c:pt idx="0">
                  <c:v>High fertility</c:v>
                </c:pt>
              </c:strCache>
            </c:strRef>
          </c:tx>
          <c:spPr>
            <a:ln w="28575" cap="rnd">
              <a:solidFill>
                <a:srgbClr val="FF0000"/>
              </a:solidFill>
              <a:round/>
            </a:ln>
            <a:effectLst/>
          </c:spPr>
          <c:marker>
            <c:symbol val="none"/>
          </c:marker>
          <c:cat>
            <c:numRef>
              <c:f>Feuil4!$A$17:$A$33</c:f>
              <c:numCache>
                <c:formatCode>General</c:formatCode>
                <c:ptCount val="10"/>
                <c:pt idx="0">
                  <c:v>2020</c:v>
                </c:pt>
                <c:pt idx="1">
                  <c:v>2025</c:v>
                </c:pt>
                <c:pt idx="2">
                  <c:v>2030</c:v>
                </c:pt>
                <c:pt idx="3">
                  <c:v>2035</c:v>
                </c:pt>
                <c:pt idx="4">
                  <c:v>2040</c:v>
                </c:pt>
                <c:pt idx="5">
                  <c:v>2045</c:v>
                </c:pt>
                <c:pt idx="6">
                  <c:v>2050</c:v>
                </c:pt>
                <c:pt idx="7">
                  <c:v>2055</c:v>
                </c:pt>
                <c:pt idx="8">
                  <c:v>2060</c:v>
                </c:pt>
                <c:pt idx="9">
                  <c:v>2065</c:v>
                </c:pt>
              </c:numCache>
            </c:numRef>
          </c:cat>
          <c:val>
            <c:numRef>
              <c:f>Feuil4!$D$17:$D$33</c:f>
              <c:numCache>
                <c:formatCode>0.00%</c:formatCode>
                <c:ptCount val="10"/>
                <c:pt idx="0">
                  <c:v>0.41455635738312085</c:v>
                </c:pt>
                <c:pt idx="1">
                  <c:v>0.41717061644528497</c:v>
                </c:pt>
                <c:pt idx="2">
                  <c:v>0.42104735980136804</c:v>
                </c:pt>
                <c:pt idx="3">
                  <c:v>0.42654778921815578</c:v>
                </c:pt>
                <c:pt idx="4">
                  <c:v>0.43370526609107585</c:v>
                </c:pt>
                <c:pt idx="5">
                  <c:v>0.44284930632998931</c:v>
                </c:pt>
                <c:pt idx="6">
                  <c:v>0.45395746595058706</c:v>
                </c:pt>
                <c:pt idx="7">
                  <c:v>0.46612937079434774</c:v>
                </c:pt>
                <c:pt idx="8">
                  <c:v>0.47847414234086127</c:v>
                </c:pt>
                <c:pt idx="9">
                  <c:v>0.49018269669865183</c:v>
                </c:pt>
              </c:numCache>
            </c:numRef>
          </c:val>
          <c:smooth val="0"/>
        </c:ser>
        <c:dLbls>
          <c:showLegendKey val="0"/>
          <c:showVal val="0"/>
          <c:showCatName val="0"/>
          <c:showSerName val="0"/>
          <c:showPercent val="0"/>
          <c:showBubbleSize val="0"/>
        </c:dLbls>
        <c:smooth val="0"/>
        <c:axId val="-256904000"/>
        <c:axId val="-256901280"/>
      </c:lineChart>
      <c:catAx>
        <c:axId val="-256904000"/>
        <c:scaling>
          <c:orientation val="minMax"/>
        </c:scaling>
        <c:delete val="0"/>
        <c:axPos val="b"/>
        <c:title>
          <c:tx>
            <c:rich>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fr-FR" sz="1600" b="1" dirty="0" err="1" smtClean="0">
                    <a:solidFill>
                      <a:sysClr val="windowText" lastClr="000000"/>
                    </a:solidFill>
                  </a:rPr>
                  <a:t>Year</a:t>
                </a:r>
                <a:endParaRPr lang="fr-FR" sz="1600" b="1" dirty="0">
                  <a:solidFill>
                    <a:sysClr val="windowText" lastClr="000000"/>
                  </a:solidFill>
                </a:endParaRPr>
              </a:p>
            </c:rich>
          </c:tx>
          <c:layout>
            <c:manualLayout>
              <c:xMode val="edge"/>
              <c:yMode val="edge"/>
              <c:x val="0.49239824286778372"/>
              <c:y val="0.93838315624088819"/>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fr-FR"/>
            </a:p>
          </c:txPr>
        </c:title>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1" i="0" u="none" strike="noStrike" kern="1200" baseline="0">
                <a:solidFill>
                  <a:sysClr val="windowText" lastClr="000000"/>
                </a:solidFill>
                <a:latin typeface="+mn-lt"/>
                <a:ea typeface="+mn-ea"/>
                <a:cs typeface="+mn-cs"/>
              </a:defRPr>
            </a:pPr>
            <a:endParaRPr lang="fr-FR"/>
          </a:p>
        </c:txPr>
        <c:crossAx val="-256901280"/>
        <c:crosses val="autoZero"/>
        <c:auto val="1"/>
        <c:lblAlgn val="ctr"/>
        <c:lblOffset val="100"/>
        <c:noMultiLvlLbl val="0"/>
      </c:catAx>
      <c:valAx>
        <c:axId val="-256901280"/>
        <c:scaling>
          <c:orientation val="minMax"/>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fr-FR" sz="1800" b="1" dirty="0" smtClean="0">
                    <a:solidFill>
                      <a:sysClr val="windowText" lastClr="000000"/>
                    </a:solidFill>
                  </a:rPr>
                  <a:t>Support</a:t>
                </a:r>
                <a:r>
                  <a:rPr lang="fr-FR" sz="1800" b="1" baseline="0" dirty="0" smtClean="0">
                    <a:solidFill>
                      <a:sysClr val="windowText" lastClr="000000"/>
                    </a:solidFill>
                  </a:rPr>
                  <a:t> Ratio</a:t>
                </a:r>
                <a:endParaRPr lang="fr-FR" sz="1800" b="1" dirty="0">
                  <a:solidFill>
                    <a:sysClr val="windowText" lastClr="000000"/>
                  </a:solidFill>
                </a:endParaRPr>
              </a:p>
            </c:rich>
          </c:tx>
          <c:layout>
            <c:manualLayout>
              <c:xMode val="edge"/>
              <c:yMode val="edge"/>
              <c:x val="2.1003263615491713E-3"/>
              <c:y val="0.28135345975225867"/>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fr-FR"/>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56904000"/>
        <c:crosses val="autoZero"/>
        <c:crossBetween val="between"/>
      </c:valAx>
      <c:spPr>
        <a:noFill/>
        <a:ln>
          <a:noFill/>
        </a:ln>
        <a:effectLst/>
      </c:spPr>
    </c:plotArea>
    <c:legend>
      <c:legendPos val="b"/>
      <c:layout>
        <c:manualLayout>
          <c:xMode val="edge"/>
          <c:yMode val="edge"/>
          <c:x val="0"/>
          <c:y val="6.074324821546846E-3"/>
          <c:w val="0.9935467980295567"/>
          <c:h val="8.1776142468172774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DE842-87B0-4BF7-B0A8-D4FA623FB5E0}" type="doc">
      <dgm:prSet loTypeId="urn:microsoft.com/office/officeart/2005/8/layout/venn1" loCatId="relationship" qsTypeId="urn:microsoft.com/office/officeart/2005/8/quickstyle/3d3" qsCatId="3D" csTypeId="urn:microsoft.com/office/officeart/2005/8/colors/colorful3" csCatId="colorful" phldr="1"/>
      <dgm:spPr/>
      <dgm:t>
        <a:bodyPr/>
        <a:lstStyle/>
        <a:p>
          <a:endParaRPr lang="fr-FR"/>
        </a:p>
      </dgm:t>
    </dgm:pt>
    <dgm:pt modelId="{90420916-8CEC-482D-8C3E-8A811A47E400}">
      <dgm:prSet custT="1"/>
      <dgm:spPr/>
      <dgm:t>
        <a:bodyPr/>
        <a:lstStyle/>
        <a:p>
          <a:pPr algn="ctr" rtl="0"/>
          <a:r>
            <a:rPr lang="fr-FR" sz="1400" b="1" dirty="0"/>
            <a:t>**</a:t>
          </a:r>
          <a:r>
            <a:rPr lang="fr-FR" sz="1400" b="1" dirty="0" err="1"/>
            <a:t>Demographic</a:t>
          </a:r>
          <a:r>
            <a:rPr lang="fr-FR" sz="1400" b="1" dirty="0"/>
            <a:t> </a:t>
          </a:r>
          <a:r>
            <a:rPr lang="fr-FR" sz="1400" b="1" dirty="0" err="1"/>
            <a:t>Growth</a:t>
          </a:r>
          <a:r>
            <a:rPr lang="fr-FR" sz="1400" b="1" dirty="0"/>
            <a:t> in </a:t>
          </a:r>
          <a:r>
            <a:rPr lang="fr-FR" sz="1400" b="1" dirty="0" err="1"/>
            <a:t>Africa</a:t>
          </a:r>
          <a:r>
            <a:rPr lang="fr-FR" sz="1400" b="1" dirty="0"/>
            <a:t> </a:t>
          </a:r>
          <a:r>
            <a:rPr lang="fr-FR" sz="1400" b="1" dirty="0" err="1"/>
            <a:t>is</a:t>
          </a:r>
          <a:r>
            <a:rPr lang="fr-FR" sz="1400" b="1" dirty="0"/>
            <a:t> </a:t>
          </a:r>
          <a:r>
            <a:rPr lang="fr-FR" sz="1400" b="1" dirty="0" err="1"/>
            <a:t>very</a:t>
          </a:r>
          <a:r>
            <a:rPr lang="fr-FR" sz="1400" b="1" dirty="0"/>
            <a:t> speed: 2.7 per </a:t>
          </a:r>
          <a:r>
            <a:rPr lang="fr-FR" sz="1400" b="1" dirty="0" err="1"/>
            <a:t>year</a:t>
          </a:r>
          <a:r>
            <a:rPr lang="fr-FR" sz="1400" b="1" dirty="0"/>
            <a:t> , </a:t>
          </a:r>
          <a:r>
            <a:rPr lang="fr-FR" sz="1400" b="1" dirty="0" err="1"/>
            <a:t>twice</a:t>
          </a:r>
          <a:r>
            <a:rPr lang="fr-FR" sz="1400" b="1" dirty="0"/>
            <a:t> more important </a:t>
          </a:r>
          <a:r>
            <a:rPr lang="fr-FR" sz="1400" b="1" dirty="0" err="1"/>
            <a:t>than</a:t>
          </a:r>
          <a:r>
            <a:rPr lang="fr-FR" sz="1400" b="1" dirty="0"/>
            <a:t> the world </a:t>
          </a:r>
          <a:r>
            <a:rPr lang="fr-FR" sz="1400" b="1" dirty="0" err="1"/>
            <a:t>average</a:t>
          </a:r>
          <a:r>
            <a:rPr lang="fr-FR" sz="1400" b="1" dirty="0"/>
            <a:t> </a:t>
          </a:r>
          <a:r>
            <a:rPr lang="fr-FR" sz="1400" b="1" dirty="0" err="1"/>
            <a:t>which</a:t>
          </a:r>
          <a:r>
            <a:rPr lang="fr-FR" sz="1400" b="1" dirty="0"/>
            <a:t> </a:t>
          </a:r>
          <a:r>
            <a:rPr lang="fr-FR" sz="1400" b="1" dirty="0" err="1"/>
            <a:t>is</a:t>
          </a:r>
          <a:r>
            <a:rPr lang="fr-FR" sz="1400" b="1" dirty="0"/>
            <a:t> </a:t>
          </a:r>
          <a:r>
            <a:rPr lang="fr-FR" sz="1400" b="1" dirty="0" err="1"/>
            <a:t>near</a:t>
          </a:r>
          <a:r>
            <a:rPr lang="fr-FR" sz="1400" b="1" dirty="0"/>
            <a:t> 1.2  (AU, 2016)</a:t>
          </a:r>
        </a:p>
      </dgm:t>
    </dgm:pt>
    <dgm:pt modelId="{8892F50A-9BA6-435B-A699-F3AFB7C744DD}" type="parTrans" cxnId="{F4E3FF2A-FC04-470F-9006-9ACFEB6C5443}">
      <dgm:prSet/>
      <dgm:spPr/>
      <dgm:t>
        <a:bodyPr/>
        <a:lstStyle/>
        <a:p>
          <a:endParaRPr lang="fr-FR"/>
        </a:p>
      </dgm:t>
    </dgm:pt>
    <dgm:pt modelId="{D9D035C6-363E-4079-A606-DE40620CC014}" type="sibTrans" cxnId="{F4E3FF2A-FC04-470F-9006-9ACFEB6C5443}">
      <dgm:prSet/>
      <dgm:spPr/>
      <dgm:t>
        <a:bodyPr/>
        <a:lstStyle/>
        <a:p>
          <a:endParaRPr lang="fr-FR"/>
        </a:p>
      </dgm:t>
    </dgm:pt>
    <dgm:pt modelId="{5313AF42-CDFA-4804-9380-972FF5370EA1}">
      <dgm:prSet custT="1"/>
      <dgm:spPr/>
      <dgm:t>
        <a:bodyPr/>
        <a:lstStyle/>
        <a:p>
          <a:pPr algn="ctr" rtl="0"/>
          <a:r>
            <a:rPr lang="fr-FR" sz="1400" b="1" dirty="0"/>
            <a:t>**More </a:t>
          </a:r>
          <a:r>
            <a:rPr lang="fr-FR" sz="1400" b="1" dirty="0" err="1"/>
            <a:t>than</a:t>
          </a:r>
          <a:r>
            <a:rPr lang="fr-FR" sz="1400" b="1" dirty="0"/>
            <a:t> 25 % of the </a:t>
          </a:r>
          <a:r>
            <a:rPr lang="fr-FR" sz="1400" b="1" dirty="0" err="1"/>
            <a:t>worldwide</a:t>
          </a:r>
          <a:r>
            <a:rPr lang="fr-FR" sz="1400" b="1" dirty="0"/>
            <a:t> population </a:t>
          </a:r>
          <a:r>
            <a:rPr lang="fr-FR" sz="1400" b="1" dirty="0" err="1"/>
            <a:t>will</a:t>
          </a:r>
          <a:r>
            <a:rPr lang="fr-FR" sz="1400" b="1" dirty="0"/>
            <a:t> </a:t>
          </a:r>
          <a:r>
            <a:rPr lang="fr-FR" sz="1400" b="1" dirty="0" err="1"/>
            <a:t>be</a:t>
          </a:r>
          <a:r>
            <a:rPr lang="fr-FR" sz="1400" b="1" dirty="0"/>
            <a:t> </a:t>
          </a:r>
          <a:r>
            <a:rPr lang="fr-FR" sz="1400" b="1" dirty="0" err="1"/>
            <a:t>adult</a:t>
          </a:r>
          <a:r>
            <a:rPr lang="fr-FR" sz="1400" b="1" dirty="0"/>
            <a:t> (UNFPA 2016)</a:t>
          </a:r>
        </a:p>
      </dgm:t>
    </dgm:pt>
    <dgm:pt modelId="{A34ECBEF-5EFD-4C09-BC5A-4FD23856DEED}" type="parTrans" cxnId="{3A9E6ED3-8ED0-4089-929A-CF1AC926385F}">
      <dgm:prSet/>
      <dgm:spPr/>
      <dgm:t>
        <a:bodyPr/>
        <a:lstStyle/>
        <a:p>
          <a:endParaRPr lang="fr-FR"/>
        </a:p>
      </dgm:t>
    </dgm:pt>
    <dgm:pt modelId="{EF19C234-B832-4A4B-96FB-1E46777C65CB}" type="sibTrans" cxnId="{3A9E6ED3-8ED0-4089-929A-CF1AC926385F}">
      <dgm:prSet/>
      <dgm:spPr/>
      <dgm:t>
        <a:bodyPr/>
        <a:lstStyle/>
        <a:p>
          <a:endParaRPr lang="fr-FR"/>
        </a:p>
      </dgm:t>
    </dgm:pt>
    <dgm:pt modelId="{9285AE16-7510-4525-8352-FD3FD2B8E503}">
      <dgm:prSet custT="1"/>
      <dgm:spPr/>
      <dgm:t>
        <a:bodyPr/>
        <a:lstStyle/>
        <a:p>
          <a:pPr algn="ctr" rtl="0"/>
          <a:r>
            <a:rPr lang="fr-FR" sz="1400" b="1" dirty="0"/>
            <a:t>**</a:t>
          </a:r>
          <a:r>
            <a:rPr lang="fr-FR" sz="1400" b="1" dirty="0" err="1"/>
            <a:t>Basing</a:t>
          </a:r>
          <a:r>
            <a:rPr lang="fr-FR" sz="1400" b="1" dirty="0"/>
            <a:t> on the 2045 projections </a:t>
          </a:r>
          <a:r>
            <a:rPr lang="fr-FR" sz="1400" b="1" dirty="0" err="1"/>
            <a:t>Africa</a:t>
          </a:r>
          <a:r>
            <a:rPr lang="fr-FR" sz="1400" b="1" dirty="0"/>
            <a:t> population </a:t>
          </a:r>
          <a:r>
            <a:rPr lang="fr-FR" sz="1400" b="1" dirty="0" err="1"/>
            <a:t>will</a:t>
          </a:r>
          <a:r>
            <a:rPr lang="fr-FR" sz="1400" b="1" dirty="0"/>
            <a:t>  </a:t>
          </a:r>
          <a:r>
            <a:rPr lang="fr-FR" sz="1400" b="1" dirty="0" err="1"/>
            <a:t>be</a:t>
          </a:r>
          <a:r>
            <a:rPr lang="fr-FR" sz="1400" b="1" dirty="0"/>
            <a:t> the </a:t>
          </a:r>
          <a:r>
            <a:rPr lang="fr-FR" sz="1400" b="1" dirty="0" err="1"/>
            <a:t>youngest</a:t>
          </a:r>
          <a:r>
            <a:rPr lang="fr-FR" sz="1400" b="1" dirty="0"/>
            <a:t> in the world: </a:t>
          </a:r>
        </a:p>
        <a:p>
          <a:pPr algn="ctr" rtl="0"/>
          <a:r>
            <a:rPr lang="fr-FR" sz="1400" b="1" dirty="0"/>
            <a:t>- 400 millions of </a:t>
          </a:r>
          <a:r>
            <a:rPr lang="fr-FR" sz="1400" b="1" dirty="0" err="1"/>
            <a:t>young</a:t>
          </a:r>
          <a:r>
            <a:rPr lang="fr-FR" sz="1400" b="1" dirty="0"/>
            <a:t> people (UNFPA 2016)</a:t>
          </a:r>
        </a:p>
      </dgm:t>
    </dgm:pt>
    <dgm:pt modelId="{5A9EF544-D20A-46E9-B376-AB0EFEBC293B}" type="parTrans" cxnId="{2FC3A031-71A7-48DD-82B8-BF4617AC38DA}">
      <dgm:prSet/>
      <dgm:spPr/>
      <dgm:t>
        <a:bodyPr/>
        <a:lstStyle/>
        <a:p>
          <a:endParaRPr lang="fr-FR"/>
        </a:p>
      </dgm:t>
    </dgm:pt>
    <dgm:pt modelId="{F1A9B53C-733B-4916-AFBB-3B6B9FDC3B5E}" type="sibTrans" cxnId="{2FC3A031-71A7-48DD-82B8-BF4617AC38DA}">
      <dgm:prSet/>
      <dgm:spPr/>
      <dgm:t>
        <a:bodyPr/>
        <a:lstStyle/>
        <a:p>
          <a:endParaRPr lang="fr-FR"/>
        </a:p>
      </dgm:t>
    </dgm:pt>
    <dgm:pt modelId="{5872D4A2-F243-4B33-B43C-B3778DA5A7D1}">
      <dgm:prSet custT="1"/>
      <dgm:spPr/>
      <dgm:t>
        <a:bodyPr/>
        <a:lstStyle/>
        <a:p>
          <a:pPr algn="ctr" rtl="0"/>
          <a:r>
            <a:rPr lang="fr-FR" sz="1400" b="1" dirty="0"/>
            <a:t>**</a:t>
          </a:r>
          <a:r>
            <a:rPr lang="fr-FR" sz="1400" b="1" dirty="0" err="1"/>
            <a:t>African</a:t>
          </a:r>
          <a:r>
            <a:rPr lang="fr-FR" sz="1400" b="1" dirty="0"/>
            <a:t> </a:t>
          </a:r>
          <a:r>
            <a:rPr lang="fr-FR" sz="1400" b="1" dirty="0" err="1"/>
            <a:t>Youth</a:t>
          </a:r>
          <a:r>
            <a:rPr lang="fr-FR" sz="1400" b="1" dirty="0"/>
            <a:t> (15 to 24 </a:t>
          </a:r>
          <a:r>
            <a:rPr lang="fr-FR" sz="1400" b="1" dirty="0" err="1"/>
            <a:t>years</a:t>
          </a:r>
          <a:r>
            <a:rPr lang="fr-FR" sz="1400" b="1" dirty="0"/>
            <a:t> ) : 37% of the population have </a:t>
          </a:r>
          <a:r>
            <a:rPr lang="fr-FR" sz="1400" b="1" dirty="0" err="1"/>
            <a:t>attained</a:t>
          </a:r>
          <a:r>
            <a:rPr lang="fr-FR" sz="1400" b="1" dirty="0"/>
            <a:t>  </a:t>
          </a:r>
          <a:r>
            <a:rPr lang="fr-FR" sz="1400" b="1" dirty="0" err="1"/>
            <a:t>working</a:t>
          </a:r>
          <a:r>
            <a:rPr lang="fr-FR" sz="1400" b="1" dirty="0"/>
            <a:t> </a:t>
          </a:r>
          <a:r>
            <a:rPr lang="fr-FR" sz="1400" b="1" dirty="0" err="1"/>
            <a:t>age</a:t>
          </a:r>
          <a:r>
            <a:rPr lang="fr-FR" sz="1400" b="1" dirty="0"/>
            <a:t>  (UNFPA 2016)</a:t>
          </a:r>
        </a:p>
      </dgm:t>
    </dgm:pt>
    <dgm:pt modelId="{A6CBCEB9-0749-409C-8681-B2A9583F1BA0}" type="parTrans" cxnId="{EF917C19-2E71-439B-A9DB-E924B710DAB7}">
      <dgm:prSet/>
      <dgm:spPr/>
      <dgm:t>
        <a:bodyPr/>
        <a:lstStyle/>
        <a:p>
          <a:endParaRPr lang="fr-FR"/>
        </a:p>
      </dgm:t>
    </dgm:pt>
    <dgm:pt modelId="{AB24ABEC-E152-48D4-85B2-4B190A8BAE8E}" type="sibTrans" cxnId="{EF917C19-2E71-439B-A9DB-E924B710DAB7}">
      <dgm:prSet/>
      <dgm:spPr/>
      <dgm:t>
        <a:bodyPr/>
        <a:lstStyle/>
        <a:p>
          <a:endParaRPr lang="fr-FR"/>
        </a:p>
      </dgm:t>
    </dgm:pt>
    <dgm:pt modelId="{DB7AE2FC-3586-4C78-B06D-258518DD4A37}">
      <dgm:prSet custT="1"/>
      <dgm:spPr/>
      <dgm:t>
        <a:bodyPr/>
        <a:lstStyle/>
        <a:p>
          <a:pPr algn="ctr" rtl="0"/>
          <a:r>
            <a:rPr lang="fr-FR" sz="1400" b="1" dirty="0"/>
            <a:t>**60%  of </a:t>
          </a:r>
          <a:r>
            <a:rPr lang="fr-FR" sz="1400" b="1" dirty="0" err="1"/>
            <a:t>unemployed</a:t>
          </a:r>
          <a:r>
            <a:rPr lang="fr-FR" sz="1400" b="1" dirty="0"/>
            <a:t> </a:t>
          </a:r>
          <a:r>
            <a:rPr lang="fr-FR" sz="1400" b="1" dirty="0" err="1"/>
            <a:t>African</a:t>
          </a:r>
          <a:r>
            <a:rPr lang="fr-FR" sz="1400" b="1" dirty="0"/>
            <a:t> people are 15 and 24 </a:t>
          </a:r>
          <a:r>
            <a:rPr lang="fr-FR" sz="1400" b="1" dirty="0" err="1"/>
            <a:t>years</a:t>
          </a:r>
          <a:r>
            <a:rPr lang="fr-FR" sz="1400" b="1" dirty="0"/>
            <a:t> </a:t>
          </a:r>
          <a:r>
            <a:rPr lang="fr-FR" sz="1400" b="1" dirty="0" err="1"/>
            <a:t>old</a:t>
          </a:r>
          <a:r>
            <a:rPr lang="fr-FR" sz="1400" b="1" dirty="0"/>
            <a:t> </a:t>
          </a:r>
          <a:r>
            <a:rPr lang="fr-FR" sz="1400" b="1" dirty="0" err="1"/>
            <a:t>between</a:t>
          </a:r>
          <a:r>
            <a:rPr lang="fr-FR" sz="1400" b="1" dirty="0"/>
            <a:t> (UNFPA 2016)</a:t>
          </a:r>
        </a:p>
      </dgm:t>
    </dgm:pt>
    <dgm:pt modelId="{C351D290-6AE7-4925-9E68-7EA284CEF28B}" type="parTrans" cxnId="{8E77CC1C-F55F-4DE9-A187-AB5EC34D3194}">
      <dgm:prSet/>
      <dgm:spPr/>
      <dgm:t>
        <a:bodyPr/>
        <a:lstStyle/>
        <a:p>
          <a:endParaRPr lang="fr-FR"/>
        </a:p>
      </dgm:t>
    </dgm:pt>
    <dgm:pt modelId="{E93116B0-5B06-4505-B464-A59EDD94F4C1}" type="sibTrans" cxnId="{8E77CC1C-F55F-4DE9-A187-AB5EC34D3194}">
      <dgm:prSet/>
      <dgm:spPr/>
      <dgm:t>
        <a:bodyPr/>
        <a:lstStyle/>
        <a:p>
          <a:endParaRPr lang="fr-FR"/>
        </a:p>
      </dgm:t>
    </dgm:pt>
    <dgm:pt modelId="{41489955-575E-4073-B0F3-0C41D64709C4}">
      <dgm:prSet custT="1"/>
      <dgm:spPr/>
      <dgm:t>
        <a:bodyPr/>
        <a:lstStyle/>
        <a:p>
          <a:pPr algn="ctr" rtl="0"/>
          <a:r>
            <a:rPr lang="fr-FR" sz="1400" b="1" dirty="0"/>
            <a:t>**</a:t>
          </a:r>
          <a:r>
            <a:rPr lang="fr-FR" sz="1400" b="1" dirty="0" err="1"/>
            <a:t>Youth</a:t>
          </a:r>
          <a:r>
            <a:rPr lang="fr-FR" sz="1400" b="1" dirty="0"/>
            <a:t> </a:t>
          </a:r>
          <a:r>
            <a:rPr lang="fr-FR" sz="1400" b="1" dirty="0" err="1"/>
            <a:t>without</a:t>
          </a:r>
          <a:r>
            <a:rPr lang="fr-FR" sz="1400" b="1" dirty="0"/>
            <a:t> </a:t>
          </a:r>
          <a:r>
            <a:rPr lang="fr-FR" sz="1400" b="1" dirty="0" err="1"/>
            <a:t>professional</a:t>
          </a:r>
          <a:r>
            <a:rPr lang="fr-FR" sz="1400" b="1" dirty="0"/>
            <a:t> perspectives </a:t>
          </a:r>
          <a:r>
            <a:rPr lang="fr-FR" sz="1400" b="1" dirty="0" err="1"/>
            <a:t>can</a:t>
          </a:r>
          <a:r>
            <a:rPr lang="fr-FR" sz="1400" b="1" dirty="0"/>
            <a:t> </a:t>
          </a:r>
          <a:r>
            <a:rPr lang="fr-FR" sz="1400" b="1" dirty="0" err="1"/>
            <a:t>be</a:t>
          </a:r>
          <a:r>
            <a:rPr lang="fr-FR" sz="1400" b="1" dirty="0"/>
            <a:t> </a:t>
          </a:r>
          <a:r>
            <a:rPr lang="fr-FR" sz="1400" b="1" dirty="0" err="1"/>
            <a:t>considered</a:t>
          </a:r>
          <a:r>
            <a:rPr lang="fr-FR" sz="1400" b="1" dirty="0"/>
            <a:t> as a  </a:t>
          </a:r>
          <a:r>
            <a:rPr lang="fr-FR" sz="1400" b="1" dirty="0" err="1"/>
            <a:t>lost</a:t>
          </a:r>
          <a:r>
            <a:rPr lang="fr-FR" sz="1400" b="1" dirty="0"/>
            <a:t> </a:t>
          </a:r>
          <a:r>
            <a:rPr lang="fr-FR" sz="1400" b="1" dirty="0" err="1"/>
            <a:t>generation</a:t>
          </a:r>
          <a:r>
            <a:rPr lang="fr-FR" sz="1400" b="1" dirty="0"/>
            <a:t> </a:t>
          </a:r>
          <a:r>
            <a:rPr lang="fr-FR" sz="1400" b="1" dirty="0" err="1"/>
            <a:t>which</a:t>
          </a:r>
          <a:r>
            <a:rPr lang="fr-FR" sz="1400" b="1" dirty="0"/>
            <a:t> </a:t>
          </a:r>
          <a:r>
            <a:rPr lang="fr-FR" sz="1400" b="1" dirty="0" err="1"/>
            <a:t>is</a:t>
          </a:r>
          <a:r>
            <a:rPr lang="fr-FR" sz="1400" b="1" dirty="0"/>
            <a:t> a </a:t>
          </a:r>
          <a:r>
            <a:rPr lang="fr-FR" sz="1400" b="1" dirty="0" err="1"/>
            <a:t>threat</a:t>
          </a:r>
          <a:r>
            <a:rPr lang="fr-FR" sz="1400" b="1" dirty="0"/>
            <a:t> to social </a:t>
          </a:r>
          <a:r>
            <a:rPr lang="fr-FR" sz="1400" b="1" dirty="0" err="1"/>
            <a:t>stability</a:t>
          </a:r>
          <a:r>
            <a:rPr lang="fr-FR" sz="1400" b="1" dirty="0"/>
            <a:t>  sociale » (ILO 2014)</a:t>
          </a:r>
        </a:p>
      </dgm:t>
    </dgm:pt>
    <dgm:pt modelId="{3DBD1FE3-C8CF-4411-B0EE-64087E43A80C}" type="parTrans" cxnId="{97B7836F-589C-4B6F-B045-580550251EB3}">
      <dgm:prSet/>
      <dgm:spPr/>
      <dgm:t>
        <a:bodyPr/>
        <a:lstStyle/>
        <a:p>
          <a:endParaRPr lang="fr-FR"/>
        </a:p>
      </dgm:t>
    </dgm:pt>
    <dgm:pt modelId="{EF506E32-CAA0-4C11-97AF-7DD5BB5DC1AB}" type="sibTrans" cxnId="{97B7836F-589C-4B6F-B045-580550251EB3}">
      <dgm:prSet/>
      <dgm:spPr/>
      <dgm:t>
        <a:bodyPr/>
        <a:lstStyle/>
        <a:p>
          <a:endParaRPr lang="fr-FR"/>
        </a:p>
      </dgm:t>
    </dgm:pt>
    <dgm:pt modelId="{AA6466CB-ADD2-43D2-9CEB-E079EC9E86C0}">
      <dgm:prSet custT="1"/>
      <dgm:spPr/>
      <dgm:t>
        <a:bodyPr/>
        <a:lstStyle/>
        <a:p>
          <a:pPr algn="ctr" rtl="0"/>
          <a:r>
            <a:rPr lang="fr-FR" sz="1400" b="1" dirty="0"/>
            <a:t>**</a:t>
          </a:r>
          <a:r>
            <a:rPr lang="fr-FR" sz="1400" b="1" dirty="0" err="1"/>
            <a:t>Every</a:t>
          </a:r>
          <a:r>
            <a:rPr lang="fr-FR" sz="1400" b="1" dirty="0"/>
            <a:t> </a:t>
          </a:r>
          <a:r>
            <a:rPr lang="fr-FR" sz="1400" b="1" dirty="0" err="1"/>
            <a:t>year</a:t>
          </a:r>
          <a:r>
            <a:rPr lang="fr-FR" sz="1400" b="1" dirty="0"/>
            <a:t>, about 10 to 12 millions </a:t>
          </a:r>
          <a:r>
            <a:rPr lang="fr-FR" sz="1400" b="1" dirty="0" err="1"/>
            <a:t>young</a:t>
          </a:r>
          <a:r>
            <a:rPr lang="fr-FR" sz="1400" b="1" dirty="0"/>
            <a:t> people   </a:t>
          </a:r>
          <a:r>
            <a:rPr lang="fr-FR" sz="1400" b="1" dirty="0" err="1"/>
            <a:t>join</a:t>
          </a:r>
          <a:r>
            <a:rPr lang="fr-FR" sz="1400" b="1" dirty="0"/>
            <a:t> the </a:t>
          </a:r>
          <a:r>
            <a:rPr lang="fr-FR" sz="1400" b="1" dirty="0" err="1"/>
            <a:t>labor</a:t>
          </a:r>
          <a:r>
            <a:rPr lang="fr-FR" sz="1400" b="1" dirty="0"/>
            <a:t> </a:t>
          </a:r>
          <a:r>
            <a:rPr lang="fr-FR" sz="1400" b="1" dirty="0" err="1"/>
            <a:t>Marlet</a:t>
          </a:r>
          <a:r>
            <a:rPr lang="fr-FR" sz="1400" b="1" dirty="0"/>
            <a:t> (Afrique Expansion, 2016).</a:t>
          </a:r>
        </a:p>
      </dgm:t>
    </dgm:pt>
    <dgm:pt modelId="{6D6FB008-6FBF-4A6D-B4AC-FED5866A7014}" type="parTrans" cxnId="{68395079-38DC-4718-B36E-CA0AC4CF67C0}">
      <dgm:prSet/>
      <dgm:spPr/>
      <dgm:t>
        <a:bodyPr/>
        <a:lstStyle/>
        <a:p>
          <a:endParaRPr lang="fr-FR"/>
        </a:p>
      </dgm:t>
    </dgm:pt>
    <dgm:pt modelId="{7A033487-EFE3-4169-AB5E-7E063D7A3C23}" type="sibTrans" cxnId="{68395079-38DC-4718-B36E-CA0AC4CF67C0}">
      <dgm:prSet/>
      <dgm:spPr/>
      <dgm:t>
        <a:bodyPr/>
        <a:lstStyle/>
        <a:p>
          <a:endParaRPr lang="fr-FR"/>
        </a:p>
      </dgm:t>
    </dgm:pt>
    <dgm:pt modelId="{1C3B661E-5473-401F-A1BF-06CC2D70B7E5}" type="pres">
      <dgm:prSet presAssocID="{02BDE842-87B0-4BF7-B0A8-D4FA623FB5E0}" presName="compositeShape" presStyleCnt="0">
        <dgm:presLayoutVars>
          <dgm:chMax val="7"/>
          <dgm:dir/>
          <dgm:resizeHandles val="exact"/>
        </dgm:presLayoutVars>
      </dgm:prSet>
      <dgm:spPr/>
      <dgm:t>
        <a:bodyPr/>
        <a:lstStyle/>
        <a:p>
          <a:endParaRPr lang="fr-FR"/>
        </a:p>
      </dgm:t>
    </dgm:pt>
    <dgm:pt modelId="{BCD5C594-56FB-4491-943D-13C9904E1350}" type="pres">
      <dgm:prSet presAssocID="{90420916-8CEC-482D-8C3E-8A811A47E400}" presName="circ1" presStyleLbl="vennNode1" presStyleIdx="0" presStyleCnt="7"/>
      <dgm:spPr/>
    </dgm:pt>
    <dgm:pt modelId="{AE7CBAC8-3A16-48E1-97F7-D80A479798F2}" type="pres">
      <dgm:prSet presAssocID="{90420916-8CEC-482D-8C3E-8A811A47E400}" presName="circ1Tx" presStyleLbl="revTx" presStyleIdx="0" presStyleCnt="0" custScaleX="115187" custScaleY="123519" custLinFactNeighborX="2347" custLinFactNeighborY="5880">
        <dgm:presLayoutVars>
          <dgm:chMax val="0"/>
          <dgm:chPref val="0"/>
          <dgm:bulletEnabled val="1"/>
        </dgm:presLayoutVars>
      </dgm:prSet>
      <dgm:spPr/>
      <dgm:t>
        <a:bodyPr/>
        <a:lstStyle/>
        <a:p>
          <a:endParaRPr lang="fr-FR"/>
        </a:p>
      </dgm:t>
    </dgm:pt>
    <dgm:pt modelId="{D71586DC-3446-46DC-816F-9A6228D5FF61}" type="pres">
      <dgm:prSet presAssocID="{5313AF42-CDFA-4804-9380-972FF5370EA1}" presName="circ2" presStyleLbl="vennNode1" presStyleIdx="1" presStyleCnt="7"/>
      <dgm:spPr/>
    </dgm:pt>
    <dgm:pt modelId="{A6C61F50-2278-49E2-80B5-4DD308CDC2A1}" type="pres">
      <dgm:prSet presAssocID="{5313AF42-CDFA-4804-9380-972FF5370EA1}" presName="circ2Tx" presStyleLbl="revTx" presStyleIdx="0" presStyleCnt="0">
        <dgm:presLayoutVars>
          <dgm:chMax val="0"/>
          <dgm:chPref val="0"/>
          <dgm:bulletEnabled val="1"/>
        </dgm:presLayoutVars>
      </dgm:prSet>
      <dgm:spPr/>
      <dgm:t>
        <a:bodyPr/>
        <a:lstStyle/>
        <a:p>
          <a:endParaRPr lang="fr-FR"/>
        </a:p>
      </dgm:t>
    </dgm:pt>
    <dgm:pt modelId="{18DD192F-561E-438E-96E4-8AB0E8B54CEF}" type="pres">
      <dgm:prSet presAssocID="{9285AE16-7510-4525-8352-FD3FD2B8E503}" presName="circ3" presStyleLbl="vennNode1" presStyleIdx="2" presStyleCnt="7"/>
      <dgm:spPr/>
    </dgm:pt>
    <dgm:pt modelId="{11D81551-14D1-4B47-8A2F-23B18864536F}" type="pres">
      <dgm:prSet presAssocID="{9285AE16-7510-4525-8352-FD3FD2B8E503}" presName="circ3Tx" presStyleLbl="revTx" presStyleIdx="0" presStyleCnt="0">
        <dgm:presLayoutVars>
          <dgm:chMax val="0"/>
          <dgm:chPref val="0"/>
          <dgm:bulletEnabled val="1"/>
        </dgm:presLayoutVars>
      </dgm:prSet>
      <dgm:spPr/>
      <dgm:t>
        <a:bodyPr/>
        <a:lstStyle/>
        <a:p>
          <a:endParaRPr lang="fr-FR"/>
        </a:p>
      </dgm:t>
    </dgm:pt>
    <dgm:pt modelId="{51E7B3E9-A662-4F29-9255-B8B3CA7CF5D0}" type="pres">
      <dgm:prSet presAssocID="{5872D4A2-F243-4B33-B43C-B3778DA5A7D1}" presName="circ4" presStyleLbl="vennNode1" presStyleIdx="3" presStyleCnt="7"/>
      <dgm:spPr/>
    </dgm:pt>
    <dgm:pt modelId="{C083DCEA-6E6B-4CD6-847E-2187AD83195C}" type="pres">
      <dgm:prSet presAssocID="{5872D4A2-F243-4B33-B43C-B3778DA5A7D1}" presName="circ4Tx" presStyleLbl="revTx" presStyleIdx="0" presStyleCnt="0">
        <dgm:presLayoutVars>
          <dgm:chMax val="0"/>
          <dgm:chPref val="0"/>
          <dgm:bulletEnabled val="1"/>
        </dgm:presLayoutVars>
      </dgm:prSet>
      <dgm:spPr/>
      <dgm:t>
        <a:bodyPr/>
        <a:lstStyle/>
        <a:p>
          <a:endParaRPr lang="fr-FR"/>
        </a:p>
      </dgm:t>
    </dgm:pt>
    <dgm:pt modelId="{0A86B18A-5815-434E-A91B-2716C8E7FC29}" type="pres">
      <dgm:prSet presAssocID="{DB7AE2FC-3586-4C78-B06D-258518DD4A37}" presName="circ5" presStyleLbl="vennNode1" presStyleIdx="4" presStyleCnt="7"/>
      <dgm:spPr/>
    </dgm:pt>
    <dgm:pt modelId="{3C38C5C5-E6D4-4A40-8C37-1AEBDC9FF08E}" type="pres">
      <dgm:prSet presAssocID="{DB7AE2FC-3586-4C78-B06D-258518DD4A37}" presName="circ5Tx" presStyleLbl="revTx" presStyleIdx="0" presStyleCnt="0">
        <dgm:presLayoutVars>
          <dgm:chMax val="0"/>
          <dgm:chPref val="0"/>
          <dgm:bulletEnabled val="1"/>
        </dgm:presLayoutVars>
      </dgm:prSet>
      <dgm:spPr/>
      <dgm:t>
        <a:bodyPr/>
        <a:lstStyle/>
        <a:p>
          <a:endParaRPr lang="fr-FR"/>
        </a:p>
      </dgm:t>
    </dgm:pt>
    <dgm:pt modelId="{61DF12E9-375F-4EC0-86D3-A1DFD32878A6}" type="pres">
      <dgm:prSet presAssocID="{41489955-575E-4073-B0F3-0C41D64709C4}" presName="circ6" presStyleLbl="vennNode1" presStyleIdx="5" presStyleCnt="7"/>
      <dgm:spPr/>
    </dgm:pt>
    <dgm:pt modelId="{9309C6CE-297E-4966-8D88-1B3FCB0949B3}" type="pres">
      <dgm:prSet presAssocID="{41489955-575E-4073-B0F3-0C41D64709C4}" presName="circ6Tx" presStyleLbl="revTx" presStyleIdx="0" presStyleCnt="0" custScaleY="119174">
        <dgm:presLayoutVars>
          <dgm:chMax val="0"/>
          <dgm:chPref val="0"/>
          <dgm:bulletEnabled val="1"/>
        </dgm:presLayoutVars>
      </dgm:prSet>
      <dgm:spPr/>
      <dgm:t>
        <a:bodyPr/>
        <a:lstStyle/>
        <a:p>
          <a:endParaRPr lang="fr-FR"/>
        </a:p>
      </dgm:t>
    </dgm:pt>
    <dgm:pt modelId="{44119D3C-3F77-4042-A8B2-28FE180ACA05}" type="pres">
      <dgm:prSet presAssocID="{AA6466CB-ADD2-43D2-9CEB-E079EC9E86C0}" presName="circ7" presStyleLbl="vennNode1" presStyleIdx="6" presStyleCnt="7"/>
      <dgm:spPr/>
    </dgm:pt>
    <dgm:pt modelId="{C6C802C6-C94C-48E7-8552-80165572B3F6}" type="pres">
      <dgm:prSet presAssocID="{AA6466CB-ADD2-43D2-9CEB-E079EC9E86C0}" presName="circ7Tx" presStyleLbl="revTx" presStyleIdx="0" presStyleCnt="0" custScaleY="128549">
        <dgm:presLayoutVars>
          <dgm:chMax val="0"/>
          <dgm:chPref val="0"/>
          <dgm:bulletEnabled val="1"/>
        </dgm:presLayoutVars>
      </dgm:prSet>
      <dgm:spPr/>
      <dgm:t>
        <a:bodyPr/>
        <a:lstStyle/>
        <a:p>
          <a:endParaRPr lang="fr-FR"/>
        </a:p>
      </dgm:t>
    </dgm:pt>
  </dgm:ptLst>
  <dgm:cxnLst>
    <dgm:cxn modelId="{D4F7F423-E250-4620-9FBB-ECD31D789D00}" type="presOf" srcId="{02BDE842-87B0-4BF7-B0A8-D4FA623FB5E0}" destId="{1C3B661E-5473-401F-A1BF-06CC2D70B7E5}" srcOrd="0" destOrd="0" presId="urn:microsoft.com/office/officeart/2005/8/layout/venn1"/>
    <dgm:cxn modelId="{71349CC0-CA79-45C8-A8A6-D3F6FBEC93A5}" type="presOf" srcId="{5872D4A2-F243-4B33-B43C-B3778DA5A7D1}" destId="{C083DCEA-6E6B-4CD6-847E-2187AD83195C}" srcOrd="0" destOrd="0" presId="urn:microsoft.com/office/officeart/2005/8/layout/venn1"/>
    <dgm:cxn modelId="{68395079-38DC-4718-B36E-CA0AC4CF67C0}" srcId="{02BDE842-87B0-4BF7-B0A8-D4FA623FB5E0}" destId="{AA6466CB-ADD2-43D2-9CEB-E079EC9E86C0}" srcOrd="6" destOrd="0" parTransId="{6D6FB008-6FBF-4A6D-B4AC-FED5866A7014}" sibTransId="{7A033487-EFE3-4169-AB5E-7E063D7A3C23}"/>
    <dgm:cxn modelId="{2FC3A031-71A7-48DD-82B8-BF4617AC38DA}" srcId="{02BDE842-87B0-4BF7-B0A8-D4FA623FB5E0}" destId="{9285AE16-7510-4525-8352-FD3FD2B8E503}" srcOrd="2" destOrd="0" parTransId="{5A9EF544-D20A-46E9-B376-AB0EFEBC293B}" sibTransId="{F1A9B53C-733B-4916-AFBB-3B6B9FDC3B5E}"/>
    <dgm:cxn modelId="{8D39CFF4-2DB7-4145-968D-83167E86E7C9}" type="presOf" srcId="{5313AF42-CDFA-4804-9380-972FF5370EA1}" destId="{A6C61F50-2278-49E2-80B5-4DD308CDC2A1}" srcOrd="0" destOrd="0" presId="urn:microsoft.com/office/officeart/2005/8/layout/venn1"/>
    <dgm:cxn modelId="{EFBF353C-6680-4A42-A723-1FD4D536616A}" type="presOf" srcId="{DB7AE2FC-3586-4C78-B06D-258518DD4A37}" destId="{3C38C5C5-E6D4-4A40-8C37-1AEBDC9FF08E}" srcOrd="0" destOrd="0" presId="urn:microsoft.com/office/officeart/2005/8/layout/venn1"/>
    <dgm:cxn modelId="{5C3EB809-986C-41CF-8431-DDB76E4B6239}" type="presOf" srcId="{9285AE16-7510-4525-8352-FD3FD2B8E503}" destId="{11D81551-14D1-4B47-8A2F-23B18864536F}" srcOrd="0" destOrd="0" presId="urn:microsoft.com/office/officeart/2005/8/layout/venn1"/>
    <dgm:cxn modelId="{E60EE91F-D385-43A0-882D-9E477D1BFF94}" type="presOf" srcId="{90420916-8CEC-482D-8C3E-8A811A47E400}" destId="{AE7CBAC8-3A16-48E1-97F7-D80A479798F2}" srcOrd="0" destOrd="0" presId="urn:microsoft.com/office/officeart/2005/8/layout/venn1"/>
    <dgm:cxn modelId="{97B7836F-589C-4B6F-B045-580550251EB3}" srcId="{02BDE842-87B0-4BF7-B0A8-D4FA623FB5E0}" destId="{41489955-575E-4073-B0F3-0C41D64709C4}" srcOrd="5" destOrd="0" parTransId="{3DBD1FE3-C8CF-4411-B0EE-64087E43A80C}" sibTransId="{EF506E32-CAA0-4C11-97AF-7DD5BB5DC1AB}"/>
    <dgm:cxn modelId="{D9C80D2A-5FC6-439F-8C98-5CFDBB519B61}" type="presOf" srcId="{AA6466CB-ADD2-43D2-9CEB-E079EC9E86C0}" destId="{C6C802C6-C94C-48E7-8552-80165572B3F6}" srcOrd="0" destOrd="0" presId="urn:microsoft.com/office/officeart/2005/8/layout/venn1"/>
    <dgm:cxn modelId="{3A9E6ED3-8ED0-4089-929A-CF1AC926385F}" srcId="{02BDE842-87B0-4BF7-B0A8-D4FA623FB5E0}" destId="{5313AF42-CDFA-4804-9380-972FF5370EA1}" srcOrd="1" destOrd="0" parTransId="{A34ECBEF-5EFD-4C09-BC5A-4FD23856DEED}" sibTransId="{EF19C234-B832-4A4B-96FB-1E46777C65CB}"/>
    <dgm:cxn modelId="{8E77CC1C-F55F-4DE9-A187-AB5EC34D3194}" srcId="{02BDE842-87B0-4BF7-B0A8-D4FA623FB5E0}" destId="{DB7AE2FC-3586-4C78-B06D-258518DD4A37}" srcOrd="4" destOrd="0" parTransId="{C351D290-6AE7-4925-9E68-7EA284CEF28B}" sibTransId="{E93116B0-5B06-4505-B464-A59EDD94F4C1}"/>
    <dgm:cxn modelId="{EF917C19-2E71-439B-A9DB-E924B710DAB7}" srcId="{02BDE842-87B0-4BF7-B0A8-D4FA623FB5E0}" destId="{5872D4A2-F243-4B33-B43C-B3778DA5A7D1}" srcOrd="3" destOrd="0" parTransId="{A6CBCEB9-0749-409C-8681-B2A9583F1BA0}" sibTransId="{AB24ABEC-E152-48D4-85B2-4B190A8BAE8E}"/>
    <dgm:cxn modelId="{F4E3FF2A-FC04-470F-9006-9ACFEB6C5443}" srcId="{02BDE842-87B0-4BF7-B0A8-D4FA623FB5E0}" destId="{90420916-8CEC-482D-8C3E-8A811A47E400}" srcOrd="0" destOrd="0" parTransId="{8892F50A-9BA6-435B-A699-F3AFB7C744DD}" sibTransId="{D9D035C6-363E-4079-A606-DE40620CC014}"/>
    <dgm:cxn modelId="{5E6DB676-299C-4EA5-9BE3-8396C2922B65}" type="presOf" srcId="{41489955-575E-4073-B0F3-0C41D64709C4}" destId="{9309C6CE-297E-4966-8D88-1B3FCB0949B3}" srcOrd="0" destOrd="0" presId="urn:microsoft.com/office/officeart/2005/8/layout/venn1"/>
    <dgm:cxn modelId="{6DE7ECB3-5EF7-445D-A44A-68B3F20C06B0}" type="presParOf" srcId="{1C3B661E-5473-401F-A1BF-06CC2D70B7E5}" destId="{BCD5C594-56FB-4491-943D-13C9904E1350}" srcOrd="0" destOrd="0" presId="urn:microsoft.com/office/officeart/2005/8/layout/venn1"/>
    <dgm:cxn modelId="{2C74C398-C487-449F-843F-B0BA679AECE8}" type="presParOf" srcId="{1C3B661E-5473-401F-A1BF-06CC2D70B7E5}" destId="{AE7CBAC8-3A16-48E1-97F7-D80A479798F2}" srcOrd="1" destOrd="0" presId="urn:microsoft.com/office/officeart/2005/8/layout/venn1"/>
    <dgm:cxn modelId="{EB2C79F3-94C8-4FE6-9EA5-E4108F9009A4}" type="presParOf" srcId="{1C3B661E-5473-401F-A1BF-06CC2D70B7E5}" destId="{D71586DC-3446-46DC-816F-9A6228D5FF61}" srcOrd="2" destOrd="0" presId="urn:microsoft.com/office/officeart/2005/8/layout/venn1"/>
    <dgm:cxn modelId="{06178D5F-1698-4936-8F05-E219D9BBD636}" type="presParOf" srcId="{1C3B661E-5473-401F-A1BF-06CC2D70B7E5}" destId="{A6C61F50-2278-49E2-80B5-4DD308CDC2A1}" srcOrd="3" destOrd="0" presId="urn:microsoft.com/office/officeart/2005/8/layout/venn1"/>
    <dgm:cxn modelId="{CD343167-4620-4D1D-9BDE-5868CBF3E2E6}" type="presParOf" srcId="{1C3B661E-5473-401F-A1BF-06CC2D70B7E5}" destId="{18DD192F-561E-438E-96E4-8AB0E8B54CEF}" srcOrd="4" destOrd="0" presId="urn:microsoft.com/office/officeart/2005/8/layout/venn1"/>
    <dgm:cxn modelId="{AC3CFD2A-D8F1-491F-9D99-C4205A961581}" type="presParOf" srcId="{1C3B661E-5473-401F-A1BF-06CC2D70B7E5}" destId="{11D81551-14D1-4B47-8A2F-23B18864536F}" srcOrd="5" destOrd="0" presId="urn:microsoft.com/office/officeart/2005/8/layout/venn1"/>
    <dgm:cxn modelId="{7FD24C42-FD48-4E28-AB5F-0ABB94946C6D}" type="presParOf" srcId="{1C3B661E-5473-401F-A1BF-06CC2D70B7E5}" destId="{51E7B3E9-A662-4F29-9255-B8B3CA7CF5D0}" srcOrd="6" destOrd="0" presId="urn:microsoft.com/office/officeart/2005/8/layout/venn1"/>
    <dgm:cxn modelId="{1B4122C7-178F-4D71-B255-75B0222BB98C}" type="presParOf" srcId="{1C3B661E-5473-401F-A1BF-06CC2D70B7E5}" destId="{C083DCEA-6E6B-4CD6-847E-2187AD83195C}" srcOrd="7" destOrd="0" presId="urn:microsoft.com/office/officeart/2005/8/layout/venn1"/>
    <dgm:cxn modelId="{0976C65D-E884-46B4-A36F-9BF4A9AF148C}" type="presParOf" srcId="{1C3B661E-5473-401F-A1BF-06CC2D70B7E5}" destId="{0A86B18A-5815-434E-A91B-2716C8E7FC29}" srcOrd="8" destOrd="0" presId="urn:microsoft.com/office/officeart/2005/8/layout/venn1"/>
    <dgm:cxn modelId="{28A62855-CA79-4F94-B646-1CBAAE8485F3}" type="presParOf" srcId="{1C3B661E-5473-401F-A1BF-06CC2D70B7E5}" destId="{3C38C5C5-E6D4-4A40-8C37-1AEBDC9FF08E}" srcOrd="9" destOrd="0" presId="urn:microsoft.com/office/officeart/2005/8/layout/venn1"/>
    <dgm:cxn modelId="{3FE3B8F0-1F13-46C4-8E77-EAE7BABDF40B}" type="presParOf" srcId="{1C3B661E-5473-401F-A1BF-06CC2D70B7E5}" destId="{61DF12E9-375F-4EC0-86D3-A1DFD32878A6}" srcOrd="10" destOrd="0" presId="urn:microsoft.com/office/officeart/2005/8/layout/venn1"/>
    <dgm:cxn modelId="{7E3BE64B-BB1C-40D2-BBC2-1E28E9965778}" type="presParOf" srcId="{1C3B661E-5473-401F-A1BF-06CC2D70B7E5}" destId="{9309C6CE-297E-4966-8D88-1B3FCB0949B3}" srcOrd="11" destOrd="0" presId="urn:microsoft.com/office/officeart/2005/8/layout/venn1"/>
    <dgm:cxn modelId="{77454B12-DD34-4329-8726-93A761ED56B6}" type="presParOf" srcId="{1C3B661E-5473-401F-A1BF-06CC2D70B7E5}" destId="{44119D3C-3F77-4042-A8B2-28FE180ACA05}" srcOrd="12" destOrd="0" presId="urn:microsoft.com/office/officeart/2005/8/layout/venn1"/>
    <dgm:cxn modelId="{55A6ADEE-5F0A-4458-A3B2-DD5BCF8830CC}" type="presParOf" srcId="{1C3B661E-5473-401F-A1BF-06CC2D70B7E5}" destId="{C6C802C6-C94C-48E7-8552-80165572B3F6}"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5C594-56FB-4491-943D-13C9904E1350}">
      <dsp:nvSpPr>
        <dsp:cNvPr id="0" name=""/>
        <dsp:cNvSpPr/>
      </dsp:nvSpPr>
      <dsp:spPr>
        <a:xfrm>
          <a:off x="3503625" y="1312655"/>
          <a:ext cx="1607360" cy="160755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AE7CBAC8-3A16-48E1-97F7-D80A479798F2}">
      <dsp:nvSpPr>
        <dsp:cNvPr id="0" name=""/>
        <dsp:cNvSpPr/>
      </dsp:nvSpPr>
      <dsp:spPr>
        <a:xfrm>
          <a:off x="3289793" y="2"/>
          <a:ext cx="2121476" cy="1217436"/>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fr-FR" sz="1400" b="1" kern="1200" dirty="0"/>
            <a:t>**</a:t>
          </a:r>
          <a:r>
            <a:rPr lang="fr-FR" sz="1400" b="1" kern="1200" dirty="0" err="1"/>
            <a:t>Demographic</a:t>
          </a:r>
          <a:r>
            <a:rPr lang="fr-FR" sz="1400" b="1" kern="1200" dirty="0"/>
            <a:t> </a:t>
          </a:r>
          <a:r>
            <a:rPr lang="fr-FR" sz="1400" b="1" kern="1200" dirty="0" err="1"/>
            <a:t>Growth</a:t>
          </a:r>
          <a:r>
            <a:rPr lang="fr-FR" sz="1400" b="1" kern="1200" dirty="0"/>
            <a:t> in </a:t>
          </a:r>
          <a:r>
            <a:rPr lang="fr-FR" sz="1400" b="1" kern="1200" dirty="0" err="1"/>
            <a:t>Africa</a:t>
          </a:r>
          <a:r>
            <a:rPr lang="fr-FR" sz="1400" b="1" kern="1200" dirty="0"/>
            <a:t> </a:t>
          </a:r>
          <a:r>
            <a:rPr lang="fr-FR" sz="1400" b="1" kern="1200" dirty="0" err="1"/>
            <a:t>is</a:t>
          </a:r>
          <a:r>
            <a:rPr lang="fr-FR" sz="1400" b="1" kern="1200" dirty="0"/>
            <a:t> </a:t>
          </a:r>
          <a:r>
            <a:rPr lang="fr-FR" sz="1400" b="1" kern="1200" dirty="0" err="1"/>
            <a:t>very</a:t>
          </a:r>
          <a:r>
            <a:rPr lang="fr-FR" sz="1400" b="1" kern="1200" dirty="0"/>
            <a:t> speed: 2.7 per </a:t>
          </a:r>
          <a:r>
            <a:rPr lang="fr-FR" sz="1400" b="1" kern="1200" dirty="0" err="1"/>
            <a:t>year</a:t>
          </a:r>
          <a:r>
            <a:rPr lang="fr-FR" sz="1400" b="1" kern="1200" dirty="0"/>
            <a:t> , </a:t>
          </a:r>
          <a:r>
            <a:rPr lang="fr-FR" sz="1400" b="1" kern="1200" dirty="0" err="1"/>
            <a:t>twice</a:t>
          </a:r>
          <a:r>
            <a:rPr lang="fr-FR" sz="1400" b="1" kern="1200" dirty="0"/>
            <a:t> more important </a:t>
          </a:r>
          <a:r>
            <a:rPr lang="fr-FR" sz="1400" b="1" kern="1200" dirty="0" err="1"/>
            <a:t>than</a:t>
          </a:r>
          <a:r>
            <a:rPr lang="fr-FR" sz="1400" b="1" kern="1200" dirty="0"/>
            <a:t> the world </a:t>
          </a:r>
          <a:r>
            <a:rPr lang="fr-FR" sz="1400" b="1" kern="1200" dirty="0" err="1"/>
            <a:t>average</a:t>
          </a:r>
          <a:r>
            <a:rPr lang="fr-FR" sz="1400" b="1" kern="1200" dirty="0"/>
            <a:t> </a:t>
          </a:r>
          <a:r>
            <a:rPr lang="fr-FR" sz="1400" b="1" kern="1200" dirty="0" err="1"/>
            <a:t>which</a:t>
          </a:r>
          <a:r>
            <a:rPr lang="fr-FR" sz="1400" b="1" kern="1200" dirty="0"/>
            <a:t> </a:t>
          </a:r>
          <a:r>
            <a:rPr lang="fr-FR" sz="1400" b="1" kern="1200" dirty="0" err="1"/>
            <a:t>is</a:t>
          </a:r>
          <a:r>
            <a:rPr lang="fr-FR" sz="1400" b="1" kern="1200" dirty="0"/>
            <a:t> </a:t>
          </a:r>
          <a:r>
            <a:rPr lang="fr-FR" sz="1400" b="1" kern="1200" dirty="0" err="1"/>
            <a:t>near</a:t>
          </a:r>
          <a:r>
            <a:rPr lang="fr-FR" sz="1400" b="1" kern="1200" dirty="0"/>
            <a:t> 1.2  (AU, 2016)</a:t>
          </a:r>
        </a:p>
      </dsp:txBody>
      <dsp:txXfrm>
        <a:off x="3289793" y="2"/>
        <a:ext cx="2121476" cy="1217436"/>
      </dsp:txXfrm>
    </dsp:sp>
    <dsp:sp modelId="{D71586DC-3446-46DC-816F-9A6228D5FF61}">
      <dsp:nvSpPr>
        <dsp:cNvPr id="0" name=""/>
        <dsp:cNvSpPr/>
      </dsp:nvSpPr>
      <dsp:spPr>
        <a:xfrm>
          <a:off x="3975117" y="1539349"/>
          <a:ext cx="1607360" cy="1607557"/>
        </a:xfrm>
        <a:prstGeom prst="ellipse">
          <a:avLst/>
        </a:prstGeom>
        <a:solidFill>
          <a:schemeClr val="accent3">
            <a:alpha val="50000"/>
            <a:hueOff val="1875044"/>
            <a:satOff val="-2813"/>
            <a:lumOff val="-45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A6C61F50-2278-49E2-80B5-4DD308CDC2A1}">
      <dsp:nvSpPr>
        <dsp:cNvPr id="0" name=""/>
        <dsp:cNvSpPr/>
      </dsp:nvSpPr>
      <dsp:spPr>
        <a:xfrm>
          <a:off x="5780719" y="994298"/>
          <a:ext cx="1741307" cy="1084189"/>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fr-FR" sz="1400" b="1" kern="1200" dirty="0"/>
            <a:t>**More </a:t>
          </a:r>
          <a:r>
            <a:rPr lang="fr-FR" sz="1400" b="1" kern="1200" dirty="0" err="1"/>
            <a:t>than</a:t>
          </a:r>
          <a:r>
            <a:rPr lang="fr-FR" sz="1400" b="1" kern="1200" dirty="0"/>
            <a:t> 25 % of the </a:t>
          </a:r>
          <a:r>
            <a:rPr lang="fr-FR" sz="1400" b="1" kern="1200" dirty="0" err="1"/>
            <a:t>worldwide</a:t>
          </a:r>
          <a:r>
            <a:rPr lang="fr-FR" sz="1400" b="1" kern="1200" dirty="0"/>
            <a:t> population </a:t>
          </a:r>
          <a:r>
            <a:rPr lang="fr-FR" sz="1400" b="1" kern="1200" dirty="0" err="1"/>
            <a:t>will</a:t>
          </a:r>
          <a:r>
            <a:rPr lang="fr-FR" sz="1400" b="1" kern="1200" dirty="0"/>
            <a:t> </a:t>
          </a:r>
          <a:r>
            <a:rPr lang="fr-FR" sz="1400" b="1" kern="1200" dirty="0" err="1"/>
            <a:t>be</a:t>
          </a:r>
          <a:r>
            <a:rPr lang="fr-FR" sz="1400" b="1" kern="1200" dirty="0"/>
            <a:t> </a:t>
          </a:r>
          <a:r>
            <a:rPr lang="fr-FR" sz="1400" b="1" kern="1200" dirty="0" err="1"/>
            <a:t>adult</a:t>
          </a:r>
          <a:r>
            <a:rPr lang="fr-FR" sz="1400" b="1" kern="1200" dirty="0"/>
            <a:t> (UNFPA 2016)</a:t>
          </a:r>
        </a:p>
      </dsp:txBody>
      <dsp:txXfrm>
        <a:off x="5780719" y="994298"/>
        <a:ext cx="1741307" cy="1084189"/>
      </dsp:txXfrm>
    </dsp:sp>
    <dsp:sp modelId="{18DD192F-561E-438E-96E4-8AB0E8B54CEF}">
      <dsp:nvSpPr>
        <dsp:cNvPr id="0" name=""/>
        <dsp:cNvSpPr/>
      </dsp:nvSpPr>
      <dsp:spPr>
        <a:xfrm>
          <a:off x="4090981" y="2049411"/>
          <a:ext cx="1607360" cy="1607557"/>
        </a:xfrm>
        <a:prstGeom prst="ellipse">
          <a:avLst/>
        </a:prstGeom>
        <a:solidFill>
          <a:schemeClr val="accent3">
            <a:alpha val="50000"/>
            <a:hueOff val="3750088"/>
            <a:satOff val="-5627"/>
            <a:lumOff val="-91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1D81551-14D1-4B47-8A2F-23B18864536F}">
      <dsp:nvSpPr>
        <dsp:cNvPr id="0" name=""/>
        <dsp:cNvSpPr/>
      </dsp:nvSpPr>
      <dsp:spPr>
        <a:xfrm>
          <a:off x="5948152" y="2374175"/>
          <a:ext cx="1707820" cy="1158111"/>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fr-FR" sz="1400" b="1" kern="1200" dirty="0"/>
            <a:t>**</a:t>
          </a:r>
          <a:r>
            <a:rPr lang="fr-FR" sz="1400" b="1" kern="1200" dirty="0" err="1"/>
            <a:t>Basing</a:t>
          </a:r>
          <a:r>
            <a:rPr lang="fr-FR" sz="1400" b="1" kern="1200" dirty="0"/>
            <a:t> on the 2045 projections </a:t>
          </a:r>
          <a:r>
            <a:rPr lang="fr-FR" sz="1400" b="1" kern="1200" dirty="0" err="1"/>
            <a:t>Africa</a:t>
          </a:r>
          <a:r>
            <a:rPr lang="fr-FR" sz="1400" b="1" kern="1200" dirty="0"/>
            <a:t> population </a:t>
          </a:r>
          <a:r>
            <a:rPr lang="fr-FR" sz="1400" b="1" kern="1200" dirty="0" err="1"/>
            <a:t>will</a:t>
          </a:r>
          <a:r>
            <a:rPr lang="fr-FR" sz="1400" b="1" kern="1200" dirty="0"/>
            <a:t>  </a:t>
          </a:r>
          <a:r>
            <a:rPr lang="fr-FR" sz="1400" b="1" kern="1200" dirty="0" err="1"/>
            <a:t>be</a:t>
          </a:r>
          <a:r>
            <a:rPr lang="fr-FR" sz="1400" b="1" kern="1200" dirty="0"/>
            <a:t> the </a:t>
          </a:r>
          <a:r>
            <a:rPr lang="fr-FR" sz="1400" b="1" kern="1200" dirty="0" err="1"/>
            <a:t>youngest</a:t>
          </a:r>
          <a:r>
            <a:rPr lang="fr-FR" sz="1400" b="1" kern="1200" dirty="0"/>
            <a:t> in the world: </a:t>
          </a:r>
        </a:p>
        <a:p>
          <a:pPr lvl="0" algn="ctr" defTabSz="622300" rtl="0">
            <a:lnSpc>
              <a:spcPct val="90000"/>
            </a:lnSpc>
            <a:spcBef>
              <a:spcPct val="0"/>
            </a:spcBef>
            <a:spcAft>
              <a:spcPct val="35000"/>
            </a:spcAft>
          </a:pPr>
          <a:r>
            <a:rPr lang="fr-FR" sz="1400" b="1" kern="1200" dirty="0"/>
            <a:t>- 400 millions of </a:t>
          </a:r>
          <a:r>
            <a:rPr lang="fr-FR" sz="1400" b="1" kern="1200" dirty="0" err="1"/>
            <a:t>young</a:t>
          </a:r>
          <a:r>
            <a:rPr lang="fr-FR" sz="1400" b="1" kern="1200" dirty="0"/>
            <a:t> people (UNFPA 2016)</a:t>
          </a:r>
        </a:p>
      </dsp:txBody>
      <dsp:txXfrm>
        <a:off x="5948152" y="2374175"/>
        <a:ext cx="1707820" cy="1158111"/>
      </dsp:txXfrm>
    </dsp:sp>
    <dsp:sp modelId="{51E7B3E9-A662-4F29-9255-B8B3CA7CF5D0}">
      <dsp:nvSpPr>
        <dsp:cNvPr id="0" name=""/>
        <dsp:cNvSpPr/>
      </dsp:nvSpPr>
      <dsp:spPr>
        <a:xfrm>
          <a:off x="3764821" y="2458446"/>
          <a:ext cx="1607360" cy="1607557"/>
        </a:xfrm>
        <a:prstGeom prst="ellipse">
          <a:avLst/>
        </a:prstGeom>
        <a:solidFill>
          <a:schemeClr val="accent3">
            <a:alpha val="50000"/>
            <a:hueOff val="5625132"/>
            <a:satOff val="-8440"/>
            <a:lumOff val="-137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C083DCEA-6E6B-4CD6-847E-2187AD83195C}">
      <dsp:nvSpPr>
        <dsp:cNvPr id="0" name=""/>
        <dsp:cNvSpPr/>
      </dsp:nvSpPr>
      <dsp:spPr>
        <a:xfrm>
          <a:off x="5211445" y="3926538"/>
          <a:ext cx="1841767" cy="1059549"/>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fr-FR" sz="1400" b="1" kern="1200" dirty="0"/>
            <a:t>**</a:t>
          </a:r>
          <a:r>
            <a:rPr lang="fr-FR" sz="1400" b="1" kern="1200" dirty="0" err="1"/>
            <a:t>African</a:t>
          </a:r>
          <a:r>
            <a:rPr lang="fr-FR" sz="1400" b="1" kern="1200" dirty="0"/>
            <a:t> </a:t>
          </a:r>
          <a:r>
            <a:rPr lang="fr-FR" sz="1400" b="1" kern="1200" dirty="0" err="1"/>
            <a:t>Youth</a:t>
          </a:r>
          <a:r>
            <a:rPr lang="fr-FR" sz="1400" b="1" kern="1200" dirty="0"/>
            <a:t> (15 to 24 </a:t>
          </a:r>
          <a:r>
            <a:rPr lang="fr-FR" sz="1400" b="1" kern="1200" dirty="0" err="1"/>
            <a:t>years</a:t>
          </a:r>
          <a:r>
            <a:rPr lang="fr-FR" sz="1400" b="1" kern="1200" dirty="0"/>
            <a:t> ) : 37% of the population have </a:t>
          </a:r>
          <a:r>
            <a:rPr lang="fr-FR" sz="1400" b="1" kern="1200" dirty="0" err="1"/>
            <a:t>attained</a:t>
          </a:r>
          <a:r>
            <a:rPr lang="fr-FR" sz="1400" b="1" kern="1200" dirty="0"/>
            <a:t>  </a:t>
          </a:r>
          <a:r>
            <a:rPr lang="fr-FR" sz="1400" b="1" kern="1200" dirty="0" err="1"/>
            <a:t>working</a:t>
          </a:r>
          <a:r>
            <a:rPr lang="fr-FR" sz="1400" b="1" kern="1200" dirty="0"/>
            <a:t> </a:t>
          </a:r>
          <a:r>
            <a:rPr lang="fr-FR" sz="1400" b="1" kern="1200" dirty="0" err="1"/>
            <a:t>age</a:t>
          </a:r>
          <a:r>
            <a:rPr lang="fr-FR" sz="1400" b="1" kern="1200" dirty="0"/>
            <a:t>  (UNFPA 2016)</a:t>
          </a:r>
        </a:p>
      </dsp:txBody>
      <dsp:txXfrm>
        <a:off x="5211445" y="3926538"/>
        <a:ext cx="1841767" cy="1059549"/>
      </dsp:txXfrm>
    </dsp:sp>
    <dsp:sp modelId="{0A86B18A-5815-434E-A91B-2716C8E7FC29}">
      <dsp:nvSpPr>
        <dsp:cNvPr id="0" name=""/>
        <dsp:cNvSpPr/>
      </dsp:nvSpPr>
      <dsp:spPr>
        <a:xfrm>
          <a:off x="3242429" y="2458446"/>
          <a:ext cx="1607360" cy="1607557"/>
        </a:xfrm>
        <a:prstGeom prst="ellipse">
          <a:avLst/>
        </a:prstGeom>
        <a:solidFill>
          <a:schemeClr val="accent3">
            <a:alpha val="50000"/>
            <a:hueOff val="7500176"/>
            <a:satOff val="-11253"/>
            <a:lumOff val="-183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3C38C5C5-E6D4-4A40-8C37-1AEBDC9FF08E}">
      <dsp:nvSpPr>
        <dsp:cNvPr id="0" name=""/>
        <dsp:cNvSpPr/>
      </dsp:nvSpPr>
      <dsp:spPr>
        <a:xfrm>
          <a:off x="1561397" y="3926538"/>
          <a:ext cx="1841767" cy="1059549"/>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fr-FR" sz="1400" b="1" kern="1200" dirty="0"/>
            <a:t>**60%  of </a:t>
          </a:r>
          <a:r>
            <a:rPr lang="fr-FR" sz="1400" b="1" kern="1200" dirty="0" err="1"/>
            <a:t>unemployed</a:t>
          </a:r>
          <a:r>
            <a:rPr lang="fr-FR" sz="1400" b="1" kern="1200" dirty="0"/>
            <a:t> </a:t>
          </a:r>
          <a:r>
            <a:rPr lang="fr-FR" sz="1400" b="1" kern="1200" dirty="0" err="1"/>
            <a:t>African</a:t>
          </a:r>
          <a:r>
            <a:rPr lang="fr-FR" sz="1400" b="1" kern="1200" dirty="0"/>
            <a:t> people are 15 and 24 </a:t>
          </a:r>
          <a:r>
            <a:rPr lang="fr-FR" sz="1400" b="1" kern="1200" dirty="0" err="1"/>
            <a:t>years</a:t>
          </a:r>
          <a:r>
            <a:rPr lang="fr-FR" sz="1400" b="1" kern="1200" dirty="0"/>
            <a:t> </a:t>
          </a:r>
          <a:r>
            <a:rPr lang="fr-FR" sz="1400" b="1" kern="1200" dirty="0" err="1"/>
            <a:t>old</a:t>
          </a:r>
          <a:r>
            <a:rPr lang="fr-FR" sz="1400" b="1" kern="1200" dirty="0"/>
            <a:t> </a:t>
          </a:r>
          <a:r>
            <a:rPr lang="fr-FR" sz="1400" b="1" kern="1200" dirty="0" err="1"/>
            <a:t>between</a:t>
          </a:r>
          <a:r>
            <a:rPr lang="fr-FR" sz="1400" b="1" kern="1200" dirty="0"/>
            <a:t> (UNFPA 2016)</a:t>
          </a:r>
        </a:p>
      </dsp:txBody>
      <dsp:txXfrm>
        <a:off x="1561397" y="3926538"/>
        <a:ext cx="1841767" cy="1059549"/>
      </dsp:txXfrm>
    </dsp:sp>
    <dsp:sp modelId="{61DF12E9-375F-4EC0-86D3-A1DFD32878A6}">
      <dsp:nvSpPr>
        <dsp:cNvPr id="0" name=""/>
        <dsp:cNvSpPr/>
      </dsp:nvSpPr>
      <dsp:spPr>
        <a:xfrm>
          <a:off x="2916268" y="2049411"/>
          <a:ext cx="1607360" cy="1607557"/>
        </a:xfrm>
        <a:prstGeom prst="ellipse">
          <a:avLst/>
        </a:prstGeom>
        <a:solidFill>
          <a:schemeClr val="accent3">
            <a:alpha val="50000"/>
            <a:hueOff val="9375220"/>
            <a:satOff val="-14067"/>
            <a:lumOff val="-228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9309C6CE-297E-4966-8D88-1B3FCB0949B3}">
      <dsp:nvSpPr>
        <dsp:cNvPr id="0" name=""/>
        <dsp:cNvSpPr/>
      </dsp:nvSpPr>
      <dsp:spPr>
        <a:xfrm>
          <a:off x="958637" y="2263147"/>
          <a:ext cx="1707820" cy="1380168"/>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fr-FR" sz="1400" b="1" kern="1200" dirty="0"/>
            <a:t>**</a:t>
          </a:r>
          <a:r>
            <a:rPr lang="fr-FR" sz="1400" b="1" kern="1200" dirty="0" err="1"/>
            <a:t>Youth</a:t>
          </a:r>
          <a:r>
            <a:rPr lang="fr-FR" sz="1400" b="1" kern="1200" dirty="0"/>
            <a:t> </a:t>
          </a:r>
          <a:r>
            <a:rPr lang="fr-FR" sz="1400" b="1" kern="1200" dirty="0" err="1"/>
            <a:t>without</a:t>
          </a:r>
          <a:r>
            <a:rPr lang="fr-FR" sz="1400" b="1" kern="1200" dirty="0"/>
            <a:t> </a:t>
          </a:r>
          <a:r>
            <a:rPr lang="fr-FR" sz="1400" b="1" kern="1200" dirty="0" err="1"/>
            <a:t>professional</a:t>
          </a:r>
          <a:r>
            <a:rPr lang="fr-FR" sz="1400" b="1" kern="1200" dirty="0"/>
            <a:t> perspectives </a:t>
          </a:r>
          <a:r>
            <a:rPr lang="fr-FR" sz="1400" b="1" kern="1200" dirty="0" err="1"/>
            <a:t>can</a:t>
          </a:r>
          <a:r>
            <a:rPr lang="fr-FR" sz="1400" b="1" kern="1200" dirty="0"/>
            <a:t> </a:t>
          </a:r>
          <a:r>
            <a:rPr lang="fr-FR" sz="1400" b="1" kern="1200" dirty="0" err="1"/>
            <a:t>be</a:t>
          </a:r>
          <a:r>
            <a:rPr lang="fr-FR" sz="1400" b="1" kern="1200" dirty="0"/>
            <a:t> </a:t>
          </a:r>
          <a:r>
            <a:rPr lang="fr-FR" sz="1400" b="1" kern="1200" dirty="0" err="1"/>
            <a:t>considered</a:t>
          </a:r>
          <a:r>
            <a:rPr lang="fr-FR" sz="1400" b="1" kern="1200" dirty="0"/>
            <a:t> as a  </a:t>
          </a:r>
          <a:r>
            <a:rPr lang="fr-FR" sz="1400" b="1" kern="1200" dirty="0" err="1"/>
            <a:t>lost</a:t>
          </a:r>
          <a:r>
            <a:rPr lang="fr-FR" sz="1400" b="1" kern="1200" dirty="0"/>
            <a:t> </a:t>
          </a:r>
          <a:r>
            <a:rPr lang="fr-FR" sz="1400" b="1" kern="1200" dirty="0" err="1"/>
            <a:t>generation</a:t>
          </a:r>
          <a:r>
            <a:rPr lang="fr-FR" sz="1400" b="1" kern="1200" dirty="0"/>
            <a:t> </a:t>
          </a:r>
          <a:r>
            <a:rPr lang="fr-FR" sz="1400" b="1" kern="1200" dirty="0" err="1"/>
            <a:t>which</a:t>
          </a:r>
          <a:r>
            <a:rPr lang="fr-FR" sz="1400" b="1" kern="1200" dirty="0"/>
            <a:t> </a:t>
          </a:r>
          <a:r>
            <a:rPr lang="fr-FR" sz="1400" b="1" kern="1200" dirty="0" err="1"/>
            <a:t>is</a:t>
          </a:r>
          <a:r>
            <a:rPr lang="fr-FR" sz="1400" b="1" kern="1200" dirty="0"/>
            <a:t> a </a:t>
          </a:r>
          <a:r>
            <a:rPr lang="fr-FR" sz="1400" b="1" kern="1200" dirty="0" err="1"/>
            <a:t>threat</a:t>
          </a:r>
          <a:r>
            <a:rPr lang="fr-FR" sz="1400" b="1" kern="1200" dirty="0"/>
            <a:t> to social </a:t>
          </a:r>
          <a:r>
            <a:rPr lang="fr-FR" sz="1400" b="1" kern="1200" dirty="0" err="1"/>
            <a:t>stability</a:t>
          </a:r>
          <a:r>
            <a:rPr lang="fr-FR" sz="1400" b="1" kern="1200" dirty="0"/>
            <a:t>  sociale » (ILO 2014)</a:t>
          </a:r>
        </a:p>
      </dsp:txBody>
      <dsp:txXfrm>
        <a:off x="958637" y="2263147"/>
        <a:ext cx="1707820" cy="1380168"/>
      </dsp:txXfrm>
    </dsp:sp>
    <dsp:sp modelId="{44119D3C-3F77-4042-A8B2-28FE180ACA05}">
      <dsp:nvSpPr>
        <dsp:cNvPr id="0" name=""/>
        <dsp:cNvSpPr/>
      </dsp:nvSpPr>
      <dsp:spPr>
        <a:xfrm>
          <a:off x="3032132" y="1539349"/>
          <a:ext cx="1607360" cy="1607557"/>
        </a:xfrm>
        <a:prstGeom prst="ellipse">
          <a:avLst/>
        </a:prstGeom>
        <a:solidFill>
          <a:schemeClr val="accent3">
            <a:alpha val="50000"/>
            <a:hueOff val="11250264"/>
            <a:satOff val="-16880"/>
            <a:lumOff val="-274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C6C802C6-C94C-48E7-8552-80165572B3F6}">
      <dsp:nvSpPr>
        <dsp:cNvPr id="0" name=""/>
        <dsp:cNvSpPr/>
      </dsp:nvSpPr>
      <dsp:spPr>
        <a:xfrm>
          <a:off x="1092584" y="839535"/>
          <a:ext cx="1741307" cy="1393715"/>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fr-FR" sz="1400" b="1" kern="1200" dirty="0"/>
            <a:t>**</a:t>
          </a:r>
          <a:r>
            <a:rPr lang="fr-FR" sz="1400" b="1" kern="1200" dirty="0" err="1"/>
            <a:t>Every</a:t>
          </a:r>
          <a:r>
            <a:rPr lang="fr-FR" sz="1400" b="1" kern="1200" dirty="0"/>
            <a:t> </a:t>
          </a:r>
          <a:r>
            <a:rPr lang="fr-FR" sz="1400" b="1" kern="1200" dirty="0" err="1"/>
            <a:t>year</a:t>
          </a:r>
          <a:r>
            <a:rPr lang="fr-FR" sz="1400" b="1" kern="1200" dirty="0"/>
            <a:t>, about 10 to 12 millions </a:t>
          </a:r>
          <a:r>
            <a:rPr lang="fr-FR" sz="1400" b="1" kern="1200" dirty="0" err="1"/>
            <a:t>young</a:t>
          </a:r>
          <a:r>
            <a:rPr lang="fr-FR" sz="1400" b="1" kern="1200" dirty="0"/>
            <a:t> people   </a:t>
          </a:r>
          <a:r>
            <a:rPr lang="fr-FR" sz="1400" b="1" kern="1200" dirty="0" err="1"/>
            <a:t>join</a:t>
          </a:r>
          <a:r>
            <a:rPr lang="fr-FR" sz="1400" b="1" kern="1200" dirty="0"/>
            <a:t> the </a:t>
          </a:r>
          <a:r>
            <a:rPr lang="fr-FR" sz="1400" b="1" kern="1200" dirty="0" err="1"/>
            <a:t>labor</a:t>
          </a:r>
          <a:r>
            <a:rPr lang="fr-FR" sz="1400" b="1" kern="1200" dirty="0"/>
            <a:t> </a:t>
          </a:r>
          <a:r>
            <a:rPr lang="fr-FR" sz="1400" b="1" kern="1200" dirty="0" err="1"/>
            <a:t>Marlet</a:t>
          </a:r>
          <a:r>
            <a:rPr lang="fr-FR" sz="1400" b="1" kern="1200" dirty="0"/>
            <a:t> (Afrique Expansion, 2016).</a:t>
          </a:r>
        </a:p>
      </dsp:txBody>
      <dsp:txXfrm>
        <a:off x="1092584" y="839535"/>
        <a:ext cx="1741307" cy="139371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0.75513</cdr:x>
      <cdr:y>0.16506</cdr:y>
    </cdr:from>
    <cdr:to>
      <cdr:x>0.94268</cdr:x>
      <cdr:y>0.23651</cdr:y>
    </cdr:to>
    <cdr:sp macro="" textlink="">
      <cdr:nvSpPr>
        <cdr:cNvPr id="2" name="ZoneTexte 2"/>
        <cdr:cNvSpPr txBox="1"/>
      </cdr:nvSpPr>
      <cdr:spPr>
        <a:xfrm xmlns:a="http://schemas.openxmlformats.org/drawingml/2006/main">
          <a:off x="4501745" y="781928"/>
          <a:ext cx="1118090" cy="3385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fr-FR" sz="1600" b="1" dirty="0" smtClean="0">
              <a:solidFill>
                <a:srgbClr val="0070C0"/>
              </a:solidFill>
            </a:rPr>
            <a:t>62 </a:t>
          </a:r>
          <a:r>
            <a:rPr lang="fr-FR" sz="1600" b="1" dirty="0" err="1" smtClean="0">
              <a:solidFill>
                <a:srgbClr val="0070C0"/>
              </a:solidFill>
            </a:rPr>
            <a:t>years</a:t>
          </a:r>
          <a:endParaRPr lang="fr-FR" sz="1600" b="1" dirty="0">
            <a:solidFill>
              <a:srgbClr val="0070C0"/>
            </a:solidFill>
          </a:endParaRPr>
        </a:p>
      </cdr:txBody>
    </cdr:sp>
  </cdr:relSizeAnchor>
  <cdr:relSizeAnchor xmlns:cdr="http://schemas.openxmlformats.org/drawingml/2006/chartDrawing">
    <cdr:from>
      <cdr:x>0.70231</cdr:x>
      <cdr:y>0.23651</cdr:y>
    </cdr:from>
    <cdr:to>
      <cdr:x>0.77744</cdr:x>
      <cdr:y>0.36675</cdr:y>
    </cdr:to>
    <cdr:cxnSp macro="">
      <cdr:nvCxnSpPr>
        <cdr:cNvPr id="3" name="Connecteur droit avec flèche 2"/>
        <cdr:cNvCxnSpPr/>
      </cdr:nvCxnSpPr>
      <cdr:spPr>
        <a:xfrm xmlns:a="http://schemas.openxmlformats.org/drawingml/2006/main" flipH="1">
          <a:off x="4186820" y="1120433"/>
          <a:ext cx="447934" cy="616987"/>
        </a:xfrm>
        <a:prstGeom xmlns:a="http://schemas.openxmlformats.org/drawingml/2006/main" prst="straightConnector1">
          <a:avLst/>
        </a:prstGeom>
        <a:ln xmlns:a="http://schemas.openxmlformats.org/drawingml/2006/main" w="25400">
          <a:solidFill>
            <a:srgbClr val="0070C0"/>
          </a:solidFill>
          <a:tailEnd type="triangle"/>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0.37296</cdr:x>
      <cdr:y>0.64857</cdr:y>
    </cdr:from>
    <cdr:to>
      <cdr:x>0.56051</cdr:x>
      <cdr:y>0.72003</cdr:y>
    </cdr:to>
    <cdr:sp macro="" textlink="">
      <cdr:nvSpPr>
        <cdr:cNvPr id="6" name="ZoneTexte 2"/>
        <cdr:cNvSpPr txBox="1"/>
      </cdr:nvSpPr>
      <cdr:spPr>
        <a:xfrm xmlns:a="http://schemas.openxmlformats.org/drawingml/2006/main">
          <a:off x="2223399" y="3072495"/>
          <a:ext cx="1118090" cy="3385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600" b="1" dirty="0" smtClean="0">
              <a:solidFill>
                <a:srgbClr val="00B050"/>
              </a:solidFill>
            </a:rPr>
            <a:t>30 </a:t>
          </a:r>
          <a:r>
            <a:rPr lang="fr-FR" sz="1600" b="1" dirty="0" err="1" smtClean="0">
              <a:solidFill>
                <a:srgbClr val="00B050"/>
              </a:solidFill>
            </a:rPr>
            <a:t>years</a:t>
          </a:r>
          <a:endParaRPr lang="fr-FR" sz="1600" b="1" dirty="0">
            <a:solidFill>
              <a:srgbClr val="00B050"/>
            </a:solidFill>
          </a:endParaRPr>
        </a:p>
      </cdr:txBody>
    </cdr:sp>
  </cdr:relSizeAnchor>
  <cdr:relSizeAnchor xmlns:cdr="http://schemas.openxmlformats.org/drawingml/2006/chartDrawing">
    <cdr:from>
      <cdr:x>0.39382</cdr:x>
      <cdr:y>0.52606</cdr:y>
    </cdr:from>
    <cdr:to>
      <cdr:x>0.41277</cdr:x>
      <cdr:y>0.65836</cdr:y>
    </cdr:to>
    <cdr:cxnSp macro="">
      <cdr:nvCxnSpPr>
        <cdr:cNvPr id="7" name="Connecteur droit avec flèche 6"/>
        <cdr:cNvCxnSpPr/>
      </cdr:nvCxnSpPr>
      <cdr:spPr>
        <a:xfrm xmlns:a="http://schemas.openxmlformats.org/drawingml/2006/main" flipH="1" flipV="1">
          <a:off x="2347745" y="2492120"/>
          <a:ext cx="113016" cy="626725"/>
        </a:xfrm>
        <a:prstGeom xmlns:a="http://schemas.openxmlformats.org/drawingml/2006/main" prst="straightConnector1">
          <a:avLst/>
        </a:prstGeom>
        <a:ln xmlns:a="http://schemas.openxmlformats.org/drawingml/2006/main" w="25400">
          <a:solidFill>
            <a:srgbClr val="00B050"/>
          </a:solidFill>
          <a:tailEnd type="triangle"/>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0.54039</cdr:x>
      <cdr:y>0.65062</cdr:y>
    </cdr:from>
    <cdr:to>
      <cdr:x>0.72794</cdr:x>
      <cdr:y>0.72207</cdr:y>
    </cdr:to>
    <cdr:sp macro="" textlink="">
      <cdr:nvSpPr>
        <cdr:cNvPr id="12" name="ZoneTexte 2"/>
        <cdr:cNvSpPr txBox="1"/>
      </cdr:nvSpPr>
      <cdr:spPr>
        <a:xfrm xmlns:a="http://schemas.openxmlformats.org/drawingml/2006/main">
          <a:off x="3221550" y="3082198"/>
          <a:ext cx="1118090" cy="3385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600" b="1" dirty="0" smtClean="0">
              <a:solidFill>
                <a:srgbClr val="00B050"/>
              </a:solidFill>
            </a:rPr>
            <a:t>60 </a:t>
          </a:r>
          <a:r>
            <a:rPr lang="fr-FR" sz="1600" b="1" dirty="0" err="1" smtClean="0">
              <a:solidFill>
                <a:srgbClr val="00B050"/>
              </a:solidFill>
            </a:rPr>
            <a:t>years</a:t>
          </a:r>
          <a:endParaRPr lang="fr-FR" sz="1600" b="1" dirty="0">
            <a:solidFill>
              <a:srgbClr val="00B050"/>
            </a:solidFill>
          </a:endParaRPr>
        </a:p>
      </cdr:txBody>
    </cdr:sp>
  </cdr:relSizeAnchor>
  <cdr:relSizeAnchor xmlns:cdr="http://schemas.openxmlformats.org/drawingml/2006/chartDrawing">
    <cdr:from>
      <cdr:x>0.61087</cdr:x>
      <cdr:y>0.55209</cdr:y>
    </cdr:from>
    <cdr:to>
      <cdr:x>0.66267</cdr:x>
      <cdr:y>0.6604</cdr:y>
    </cdr:to>
    <cdr:cxnSp macro="">
      <cdr:nvCxnSpPr>
        <cdr:cNvPr id="13" name="Connecteur droit avec flèche 12"/>
        <cdr:cNvCxnSpPr/>
      </cdr:nvCxnSpPr>
      <cdr:spPr>
        <a:xfrm xmlns:a="http://schemas.openxmlformats.org/drawingml/2006/main" flipV="1">
          <a:off x="3641718" y="2615410"/>
          <a:ext cx="308796" cy="513139"/>
        </a:xfrm>
        <a:prstGeom xmlns:a="http://schemas.openxmlformats.org/drawingml/2006/main" prst="straightConnector1">
          <a:avLst/>
        </a:prstGeom>
        <a:ln xmlns:a="http://schemas.openxmlformats.org/drawingml/2006/main" w="25400">
          <a:solidFill>
            <a:srgbClr val="00B050"/>
          </a:solidFill>
          <a:tailEnd type="triangle"/>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0.26146</cdr:x>
      <cdr:y>0.16506</cdr:y>
    </cdr:from>
    <cdr:to>
      <cdr:x>0.44817</cdr:x>
      <cdr:y>0.23651</cdr:y>
    </cdr:to>
    <cdr:sp macro="" textlink="">
      <cdr:nvSpPr>
        <cdr:cNvPr id="2" name="ZoneTexte 2"/>
        <cdr:cNvSpPr txBox="1"/>
      </cdr:nvSpPr>
      <cdr:spPr>
        <a:xfrm xmlns:a="http://schemas.openxmlformats.org/drawingml/2006/main">
          <a:off x="1565743" y="781927"/>
          <a:ext cx="1118090" cy="3385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fr-FR" sz="1600" b="1" dirty="0" smtClean="0"/>
            <a:t>31 </a:t>
          </a:r>
          <a:r>
            <a:rPr lang="fr-FR" sz="1600" b="1" dirty="0" err="1" smtClean="0"/>
            <a:t>years</a:t>
          </a:r>
          <a:endParaRPr lang="fr-FR" sz="1600" b="1" dirty="0"/>
        </a:p>
      </cdr:txBody>
    </cdr:sp>
  </cdr:relSizeAnchor>
  <cdr:relSizeAnchor xmlns:cdr="http://schemas.openxmlformats.org/drawingml/2006/chartDrawing">
    <cdr:from>
      <cdr:x>0.34718</cdr:x>
      <cdr:y>0.2835</cdr:y>
    </cdr:from>
    <cdr:to>
      <cdr:x>0.38706</cdr:x>
      <cdr:y>0.37922</cdr:y>
    </cdr:to>
    <cdr:cxnSp macro="">
      <cdr:nvCxnSpPr>
        <cdr:cNvPr id="3" name="Connecteur droit avec flèche 2"/>
        <cdr:cNvCxnSpPr/>
      </cdr:nvCxnSpPr>
      <cdr:spPr>
        <a:xfrm xmlns:a="http://schemas.openxmlformats.org/drawingml/2006/main">
          <a:off x="1559292" y="1418235"/>
          <a:ext cx="179117" cy="478874"/>
        </a:xfrm>
        <a:prstGeom xmlns:a="http://schemas.openxmlformats.org/drawingml/2006/main" prst="straightConnector1">
          <a:avLst/>
        </a:prstGeom>
        <a:ln xmlns:a="http://schemas.openxmlformats.org/drawingml/2006/main" w="25400">
          <a:solidFill>
            <a:schemeClr val="tx1"/>
          </a:solidFill>
          <a:tailEnd type="triangle"/>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0.74862</cdr:x>
      <cdr:y>0.15973</cdr:y>
    </cdr:from>
    <cdr:to>
      <cdr:x>0.93533</cdr:x>
      <cdr:y>0.23119</cdr:y>
    </cdr:to>
    <cdr:sp macro="" textlink="">
      <cdr:nvSpPr>
        <cdr:cNvPr id="5" name="ZoneTexte 2"/>
        <cdr:cNvSpPr txBox="1"/>
      </cdr:nvSpPr>
      <cdr:spPr>
        <a:xfrm xmlns:a="http://schemas.openxmlformats.org/drawingml/2006/main">
          <a:off x="4483034" y="756698"/>
          <a:ext cx="1118090" cy="3385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600" b="1" dirty="0" smtClean="0"/>
            <a:t>60 </a:t>
          </a:r>
          <a:r>
            <a:rPr lang="fr-FR" sz="1600" b="1" dirty="0" err="1" smtClean="0"/>
            <a:t>years</a:t>
          </a:r>
          <a:endParaRPr lang="fr-FR" sz="1600" b="1" dirty="0"/>
        </a:p>
      </cdr:txBody>
    </cdr:sp>
  </cdr:relSizeAnchor>
  <cdr:relSizeAnchor xmlns:cdr="http://schemas.openxmlformats.org/drawingml/2006/chartDrawing">
    <cdr:from>
      <cdr:x>0.71365</cdr:x>
      <cdr:y>0.2835</cdr:y>
    </cdr:from>
    <cdr:to>
      <cdr:x>0.75437</cdr:x>
      <cdr:y>0.37599</cdr:y>
    </cdr:to>
    <cdr:cxnSp macro="">
      <cdr:nvCxnSpPr>
        <cdr:cNvPr id="6" name="Connecteur droit avec flèche 5"/>
        <cdr:cNvCxnSpPr/>
      </cdr:nvCxnSpPr>
      <cdr:spPr>
        <a:xfrm xmlns:a="http://schemas.openxmlformats.org/drawingml/2006/main" flipH="1">
          <a:off x="3205212" y="1418235"/>
          <a:ext cx="182881" cy="462740"/>
        </a:xfrm>
        <a:prstGeom xmlns:a="http://schemas.openxmlformats.org/drawingml/2006/main" prst="straightConnector1">
          <a:avLst/>
        </a:prstGeom>
        <a:ln xmlns:a="http://schemas.openxmlformats.org/drawingml/2006/main" w="25400">
          <a:solidFill>
            <a:schemeClr val="tx1"/>
          </a:solidFill>
          <a:tailEnd type="triangle"/>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0.15221</cdr:x>
      <cdr:y>0.39168</cdr:y>
    </cdr:from>
    <cdr:to>
      <cdr:x>0.36844</cdr:x>
      <cdr:y>0.51914</cdr:y>
    </cdr:to>
    <cdr:sp macro="" textlink="">
      <cdr:nvSpPr>
        <cdr:cNvPr id="2" name="Rectangle à coins arrondis 1"/>
        <cdr:cNvSpPr/>
      </cdr:nvSpPr>
      <cdr:spPr>
        <a:xfrm xmlns:a="http://schemas.openxmlformats.org/drawingml/2006/main">
          <a:off x="920396" y="1826898"/>
          <a:ext cx="1307522" cy="594507"/>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eaLnBrk="1" fontAlgn="auto" hangingPunct="1">
            <a:spcBef>
              <a:spcPts val="0"/>
            </a:spcBef>
            <a:spcAft>
              <a:spcPts val="0"/>
            </a:spcAft>
            <a:defRPr/>
          </a:pPr>
          <a:r>
            <a:rPr lang="fr-FR" sz="1600" b="1" dirty="0" err="1" smtClean="0">
              <a:solidFill>
                <a:schemeClr val="bg1"/>
              </a:solidFill>
              <a:latin typeface="Times New Roman" panose="02020603050405020304" pitchFamily="18" charset="0"/>
              <a:cs typeface="Times New Roman" panose="02020603050405020304" pitchFamily="18" charset="0"/>
            </a:rPr>
            <a:t>Deficit</a:t>
          </a:r>
          <a:endParaRPr lang="fr-FR" sz="1600" b="1" dirty="0" smtClean="0">
            <a:solidFill>
              <a:schemeClr val="bg1"/>
            </a:solidFill>
            <a:latin typeface="Times New Roman" panose="02020603050405020304" pitchFamily="18" charset="0"/>
            <a:cs typeface="Times New Roman" panose="02020603050405020304" pitchFamily="18" charset="0"/>
          </a:endParaRPr>
        </a:p>
        <a:p xmlns:a="http://schemas.openxmlformats.org/drawingml/2006/main">
          <a:pPr algn="ctr" eaLnBrk="1" fontAlgn="auto" hangingPunct="1">
            <a:spcBef>
              <a:spcPts val="0"/>
            </a:spcBef>
            <a:spcAft>
              <a:spcPts val="0"/>
            </a:spcAft>
            <a:defRPr/>
          </a:pPr>
          <a:r>
            <a:rPr lang="fr-FR" sz="1600" b="1" dirty="0" smtClean="0">
              <a:solidFill>
                <a:schemeClr val="bg1"/>
              </a:solidFill>
              <a:latin typeface="Times New Roman" panose="02020603050405020304" pitchFamily="18" charset="0"/>
              <a:cs typeface="Times New Roman" panose="02020603050405020304" pitchFamily="18" charset="0"/>
            </a:rPr>
            <a:t>=256</a:t>
          </a:r>
          <a:endParaRPr lang="fr-FR" sz="1600" b="1" dirty="0">
            <a:solidFill>
              <a:schemeClr val="bg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0.60565</cdr:x>
      <cdr:y>0.24353</cdr:y>
    </cdr:from>
    <cdr:to>
      <cdr:x>0.8473</cdr:x>
      <cdr:y>0.33195</cdr:y>
    </cdr:to>
    <cdr:sp macro="" textlink="">
      <cdr:nvSpPr>
        <cdr:cNvPr id="3" name="Rectangle à coins arrondis 2"/>
        <cdr:cNvSpPr/>
      </cdr:nvSpPr>
      <cdr:spPr>
        <a:xfrm xmlns:a="http://schemas.openxmlformats.org/drawingml/2006/main">
          <a:off x="3662271" y="1135904"/>
          <a:ext cx="1461248" cy="412376"/>
        </a:xfrm>
        <a:prstGeom xmlns:a="http://schemas.openxmlformats.org/drawingml/2006/main" prst="wedgeRoundRectCallout">
          <a:avLst>
            <a:gd name="adj1" fmla="val -53635"/>
            <a:gd name="adj2" fmla="val 113531"/>
            <a:gd name="adj3" fmla="val 16667"/>
          </a:avLst>
        </a:prstGeom>
        <a:solidFill xmlns:a="http://schemas.openxmlformats.org/drawingml/2006/main">
          <a:schemeClr val="accent5">
            <a:lumMod val="20000"/>
            <a:lumOff val="80000"/>
          </a:schemeClr>
        </a:solidFill>
        <a:ln xmlns:a="http://schemas.openxmlformats.org/drawingml/2006/main" w="31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eaLnBrk="1" fontAlgn="auto" hangingPunct="1">
            <a:spcBef>
              <a:spcPts val="0"/>
            </a:spcBef>
            <a:spcAft>
              <a:spcPts val="0"/>
            </a:spcAft>
            <a:defRPr/>
          </a:pPr>
          <a:r>
            <a:rPr lang="fr-FR" sz="1600" b="1" dirty="0">
              <a:solidFill>
                <a:schemeClr val="tx1"/>
              </a:solidFill>
              <a:latin typeface="Times New Roman" panose="02020603050405020304" pitchFamily="18" charset="0"/>
              <a:cs typeface="Times New Roman" panose="02020603050405020304" pitchFamily="18" charset="0"/>
            </a:rPr>
            <a:t>Surplus = </a:t>
          </a:r>
          <a:r>
            <a:rPr lang="fr-FR" sz="1600" b="1" dirty="0" smtClean="0">
              <a:solidFill>
                <a:schemeClr val="tx1"/>
              </a:solidFill>
              <a:latin typeface="Times New Roman" panose="02020603050405020304" pitchFamily="18" charset="0"/>
              <a:cs typeface="Times New Roman" panose="02020603050405020304" pitchFamily="18" charset="0"/>
            </a:rPr>
            <a:t>81</a:t>
          </a:r>
          <a:endParaRPr lang="fr-FR" sz="16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0.1347</cdr:x>
      <cdr:y>0.39168</cdr:y>
    </cdr:from>
    <cdr:to>
      <cdr:x>0.34941</cdr:x>
      <cdr:y>0.51914</cdr:y>
    </cdr:to>
    <cdr:sp macro="" textlink="">
      <cdr:nvSpPr>
        <cdr:cNvPr id="2" name="Rectangle à coins arrondis 1"/>
        <cdr:cNvSpPr/>
      </cdr:nvSpPr>
      <cdr:spPr>
        <a:xfrm xmlns:a="http://schemas.openxmlformats.org/drawingml/2006/main">
          <a:off x="792757" y="1826898"/>
          <a:ext cx="1263721" cy="594507"/>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eaLnBrk="1" fontAlgn="auto" hangingPunct="1">
            <a:spcBef>
              <a:spcPts val="0"/>
            </a:spcBef>
            <a:spcAft>
              <a:spcPts val="0"/>
            </a:spcAft>
            <a:defRPr/>
          </a:pPr>
          <a:r>
            <a:rPr lang="fr-FR" sz="1600" b="1" dirty="0" err="1" smtClean="0">
              <a:solidFill>
                <a:schemeClr val="bg1"/>
              </a:solidFill>
              <a:latin typeface="Times New Roman" panose="02020603050405020304" pitchFamily="18" charset="0"/>
              <a:cs typeface="Times New Roman" panose="02020603050405020304" pitchFamily="18" charset="0"/>
            </a:rPr>
            <a:t>Deficit</a:t>
          </a:r>
          <a:endParaRPr lang="fr-FR" sz="1600" b="1" dirty="0" smtClean="0">
            <a:solidFill>
              <a:schemeClr val="bg1"/>
            </a:solidFill>
            <a:latin typeface="Times New Roman" panose="02020603050405020304" pitchFamily="18" charset="0"/>
            <a:cs typeface="Times New Roman" panose="02020603050405020304" pitchFamily="18" charset="0"/>
          </a:endParaRPr>
        </a:p>
        <a:p xmlns:a="http://schemas.openxmlformats.org/drawingml/2006/main">
          <a:pPr algn="ctr" eaLnBrk="1" fontAlgn="auto" hangingPunct="1">
            <a:spcBef>
              <a:spcPts val="0"/>
            </a:spcBef>
            <a:spcAft>
              <a:spcPts val="0"/>
            </a:spcAft>
            <a:defRPr/>
          </a:pPr>
          <a:r>
            <a:rPr lang="fr-FR" sz="1600" b="1" dirty="0" smtClean="0">
              <a:solidFill>
                <a:schemeClr val="bg1"/>
              </a:solidFill>
              <a:latin typeface="Times New Roman" panose="02020603050405020304" pitchFamily="18" charset="0"/>
              <a:cs typeface="Times New Roman" panose="02020603050405020304" pitchFamily="18" charset="0"/>
            </a:rPr>
            <a:t>=27</a:t>
          </a:r>
          <a:endParaRPr lang="fr-FR" sz="1600" b="1" dirty="0">
            <a:solidFill>
              <a:schemeClr val="bg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0.54842</cdr:x>
      <cdr:y>0.25848</cdr:y>
    </cdr:from>
    <cdr:to>
      <cdr:x>0.83105</cdr:x>
      <cdr:y>0.35287</cdr:y>
    </cdr:to>
    <cdr:sp macro="" textlink="">
      <cdr:nvSpPr>
        <cdr:cNvPr id="3" name="Rectangle à coins arrondis 2"/>
        <cdr:cNvSpPr/>
      </cdr:nvSpPr>
      <cdr:spPr>
        <a:xfrm xmlns:a="http://schemas.openxmlformats.org/drawingml/2006/main">
          <a:off x="3227734" y="1205618"/>
          <a:ext cx="1663423" cy="440260"/>
        </a:xfrm>
        <a:prstGeom xmlns:a="http://schemas.openxmlformats.org/drawingml/2006/main" prst="wedgeRoundRectCallout">
          <a:avLst>
            <a:gd name="adj1" fmla="val -43872"/>
            <a:gd name="adj2" fmla="val 99603"/>
            <a:gd name="adj3" fmla="val 16667"/>
          </a:avLst>
        </a:prstGeom>
        <a:solidFill xmlns:a="http://schemas.openxmlformats.org/drawingml/2006/main">
          <a:schemeClr val="accent5">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eaLnBrk="1" fontAlgn="auto" hangingPunct="1">
            <a:spcBef>
              <a:spcPts val="0"/>
            </a:spcBef>
            <a:spcAft>
              <a:spcPts val="0"/>
            </a:spcAft>
            <a:defRPr/>
          </a:pPr>
          <a:r>
            <a:rPr lang="fr-FR" sz="1600" b="1" dirty="0">
              <a:solidFill>
                <a:schemeClr val="tx1"/>
              </a:solidFill>
              <a:latin typeface="Times New Roman" panose="02020603050405020304" pitchFamily="18" charset="0"/>
              <a:cs typeface="Times New Roman" panose="02020603050405020304" pitchFamily="18" charset="0"/>
            </a:rPr>
            <a:t>Surplus = </a:t>
          </a:r>
          <a:r>
            <a:rPr lang="fr-FR" sz="1600" b="1" dirty="0" smtClean="0">
              <a:solidFill>
                <a:schemeClr val="tx1"/>
              </a:solidFill>
              <a:latin typeface="Times New Roman" panose="02020603050405020304" pitchFamily="18" charset="0"/>
              <a:cs typeface="Times New Roman" panose="02020603050405020304" pitchFamily="18" charset="0"/>
            </a:rPr>
            <a:t>9</a:t>
          </a:r>
          <a:endParaRPr lang="fr-FR" sz="16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0.70166</cdr:x>
      <cdr:y>0.62543</cdr:y>
    </cdr:from>
    <cdr:to>
      <cdr:x>0.98429</cdr:x>
      <cdr:y>0.71982</cdr:y>
    </cdr:to>
    <cdr:sp macro="" textlink="">
      <cdr:nvSpPr>
        <cdr:cNvPr id="4" name="Rectangle à coins arrondis 3"/>
        <cdr:cNvSpPr/>
      </cdr:nvSpPr>
      <cdr:spPr>
        <a:xfrm xmlns:a="http://schemas.openxmlformats.org/drawingml/2006/main">
          <a:off x="4129624" y="2917165"/>
          <a:ext cx="1663424" cy="440262"/>
        </a:xfrm>
        <a:prstGeom xmlns:a="http://schemas.openxmlformats.org/drawingml/2006/main" prst="wedgeRoundRectCallout">
          <a:avLst>
            <a:gd name="adj1" fmla="val -19166"/>
            <a:gd name="adj2" fmla="val 113604"/>
            <a:gd name="adj3" fmla="val 16667"/>
          </a:avLst>
        </a:prstGeom>
        <a:solidFill xmlns:a="http://schemas.openxmlformats.org/drawingml/2006/main">
          <a:schemeClr val="accent2">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eaLnBrk="1" fontAlgn="auto" hangingPunct="1">
            <a:spcBef>
              <a:spcPts val="0"/>
            </a:spcBef>
            <a:spcAft>
              <a:spcPts val="0"/>
            </a:spcAft>
            <a:defRPr/>
          </a:pPr>
          <a:r>
            <a:rPr lang="fr-FR" sz="1600" b="1" dirty="0" err="1" smtClean="0">
              <a:solidFill>
                <a:schemeClr val="tx1"/>
              </a:solidFill>
              <a:latin typeface="Times New Roman" panose="02020603050405020304" pitchFamily="18" charset="0"/>
              <a:cs typeface="Times New Roman" panose="02020603050405020304" pitchFamily="18" charset="0"/>
            </a:rPr>
            <a:t>Deficit</a:t>
          </a:r>
          <a:r>
            <a:rPr lang="fr-FR" sz="1600" b="1" dirty="0" smtClean="0">
              <a:solidFill>
                <a:schemeClr val="tx1"/>
              </a:solidFill>
              <a:latin typeface="Times New Roman" panose="02020603050405020304" pitchFamily="18" charset="0"/>
              <a:cs typeface="Times New Roman" panose="02020603050405020304" pitchFamily="18" charset="0"/>
            </a:rPr>
            <a:t>= 1</a:t>
          </a:r>
          <a:endParaRPr lang="fr-FR" sz="16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6C82DB-444C-4059-B15D-8A79D92BA9F0}" type="datetimeFigureOut">
              <a:rPr lang="fr-FR" smtClean="0"/>
              <a:pPr/>
              <a:t>29/06/2020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9C7AA-E555-468E-A0C2-DD921DF69E98}" type="slidenum">
              <a:rPr lang="fr-FR" smtClean="0"/>
              <a:pPr/>
              <a:t>‹N°›</a:t>
            </a:fld>
            <a:endParaRPr lang="fr-FR"/>
          </a:p>
        </p:txBody>
      </p:sp>
    </p:spTree>
    <p:extLst>
      <p:ext uri="{BB962C8B-B14F-4D97-AF65-F5344CB8AC3E}">
        <p14:creationId xmlns:p14="http://schemas.microsoft.com/office/powerpoint/2010/main" val="156008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C23DC4-7D5F-485A-B377-5F4502B8DE94}"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3844711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C23DC4-7D5F-485A-B377-5F4502B8DE94}" type="slidenum">
              <a:rPr lang="fr-FR"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3265312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C23DC4-7D5F-485A-B377-5F4502B8DE94}" type="slidenum">
              <a:rPr lang="fr-FR" smtClean="0">
                <a:solidFill>
                  <a:prstClr val="black"/>
                </a:solidFill>
              </a:rPr>
              <a:pPr/>
              <a:t>17</a:t>
            </a:fld>
            <a:endParaRPr lang="fr-FR">
              <a:solidFill>
                <a:prstClr val="black"/>
              </a:solidFill>
            </a:endParaRPr>
          </a:p>
        </p:txBody>
      </p:sp>
    </p:spTree>
    <p:extLst>
      <p:ext uri="{BB962C8B-B14F-4D97-AF65-F5344CB8AC3E}">
        <p14:creationId xmlns:p14="http://schemas.microsoft.com/office/powerpoint/2010/main" val="2252657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C23DC4-7D5F-485A-B377-5F4502B8DE94}"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346213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C23DC4-7D5F-485A-B377-5F4502B8DE94}"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37160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44359A-5EB8-4B5B-9800-F4DCEB0E5DE5}"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4015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C23DC4-7D5F-485A-B377-5F4502B8DE94}"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261886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C23DC4-7D5F-485A-B377-5F4502B8DE94}"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3551447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C23DC4-7D5F-485A-B377-5F4502B8DE94}"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799534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C23DC4-7D5F-485A-B377-5F4502B8DE94}"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1996988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 xmlns:a16="http://schemas.microsoft.com/office/drawing/2014/main" id="{4A409CC1-6D9C-443E-AD6F-909488D38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defRPr>
            </a:lvl1pPr>
            <a:lvl2pPr marL="742950" indent="-285750">
              <a:defRPr kumimoji="1">
                <a:solidFill>
                  <a:schemeClr val="tx1"/>
                </a:solidFill>
                <a:latin typeface="Times New Roman" panose="02020603050405020304" pitchFamily="18" charset="0"/>
              </a:defRPr>
            </a:lvl2pPr>
            <a:lvl3pPr marL="1143000" indent="-228600">
              <a:defRPr kumimoji="1">
                <a:solidFill>
                  <a:schemeClr val="tx1"/>
                </a:solidFill>
                <a:latin typeface="Times New Roman" panose="02020603050405020304" pitchFamily="18" charset="0"/>
              </a:defRPr>
            </a:lvl3pPr>
            <a:lvl4pPr marL="1600200" indent="-228600">
              <a:defRPr kumimoji="1">
                <a:solidFill>
                  <a:schemeClr val="tx1"/>
                </a:solidFill>
                <a:latin typeface="Times New Roman" panose="02020603050405020304" pitchFamily="18" charset="0"/>
              </a:defRPr>
            </a:lvl4pPr>
            <a:lvl5pPr marL="2057400" indent="-228600">
              <a:defRPr kumimoj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defRPr>
            </a:lvl9pPr>
          </a:lstStyle>
          <a:p>
            <a:fld id="{00B85AA6-9ACC-4F7E-B369-46B33C213532}" type="slidenum">
              <a:rPr kumimoji="0" lang="en-US" altLang="en-US">
                <a:latin typeface="Arial" panose="020B0604020202020204" pitchFamily="34" charset="0"/>
              </a:rPr>
              <a:pPr/>
              <a:t>14</a:t>
            </a:fld>
            <a:endParaRPr kumimoji="0" lang="en-US" altLang="en-US">
              <a:latin typeface="Arial" panose="020B0604020202020204" pitchFamily="34" charset="0"/>
            </a:endParaRPr>
          </a:p>
        </p:txBody>
      </p:sp>
      <p:sp>
        <p:nvSpPr>
          <p:cNvPr id="33795" name="Rectangle 2">
            <a:extLst>
              <a:ext uri="{FF2B5EF4-FFF2-40B4-BE49-F238E27FC236}">
                <a16:creationId xmlns="" xmlns:a16="http://schemas.microsoft.com/office/drawing/2014/main" id="{6D0B8DC2-5D1D-4B20-9C16-607D245C385A}"/>
              </a:ext>
            </a:extLst>
          </p:cNvPr>
          <p:cNvSpPr>
            <a:spLocks noGrp="1" noRot="1" noChangeAspect="1" noChangeArrowheads="1" noTextEdit="1"/>
          </p:cNvSpPr>
          <p:nvPr>
            <p:ph type="sldImg"/>
          </p:nvPr>
        </p:nvSpPr>
        <p:spPr>
          <a:xfrm>
            <a:off x="1143000" y="685800"/>
            <a:ext cx="4572000" cy="3429000"/>
          </a:xfrm>
          <a:ln/>
        </p:spPr>
      </p:sp>
      <p:sp>
        <p:nvSpPr>
          <p:cNvPr id="33796" name="Rectangle 3">
            <a:extLst>
              <a:ext uri="{FF2B5EF4-FFF2-40B4-BE49-F238E27FC236}">
                <a16:creationId xmlns="" xmlns:a16="http://schemas.microsoft.com/office/drawing/2014/main" id="{6CBE9EC7-6EB0-48AB-A5A6-0D4073BEEB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BE" altLang="en-US">
              <a:latin typeface="Arial" panose="020B0604020202020204" pitchFamily="34" charset="0"/>
            </a:endParaRPr>
          </a:p>
        </p:txBody>
      </p:sp>
    </p:spTree>
    <p:extLst>
      <p:ext uri="{BB962C8B-B14F-4D97-AF65-F5344CB8AC3E}">
        <p14:creationId xmlns:p14="http://schemas.microsoft.com/office/powerpoint/2010/main" val="2431921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C23DC4-7D5F-485A-B377-5F4502B8DE94}"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214657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4E3CD7A1-3838-4CD6-A6A1-00BA495756DE}" type="datetime1">
              <a:rPr lang="fr-FR" smtClean="0"/>
              <a:t>29/06/2020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6DEB34-565E-7749-A396-365313201C0E}" type="slidenum">
              <a:rPr lang="fr-FR" smtClean="0"/>
              <a:pPr/>
              <a:t>‹N°›</a:t>
            </a:fld>
            <a:endParaRPr lang="fr-FR"/>
          </a:p>
        </p:txBody>
      </p:sp>
    </p:spTree>
    <p:extLst>
      <p:ext uri="{BB962C8B-B14F-4D97-AF65-F5344CB8AC3E}">
        <p14:creationId xmlns:p14="http://schemas.microsoft.com/office/powerpoint/2010/main" val="189908483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04A76F3-F278-4E59-BFD5-1B62E9650110}" type="datetime1">
              <a:rPr lang="fr-FR" smtClean="0"/>
              <a:t>29/06/2020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6DEB34-565E-7749-A396-365313201C0E}" type="slidenum">
              <a:rPr lang="fr-FR" smtClean="0"/>
              <a:pPr/>
              <a:t>‹N°›</a:t>
            </a:fld>
            <a:endParaRPr lang="fr-FR"/>
          </a:p>
        </p:txBody>
      </p:sp>
    </p:spTree>
    <p:extLst>
      <p:ext uri="{BB962C8B-B14F-4D97-AF65-F5344CB8AC3E}">
        <p14:creationId xmlns:p14="http://schemas.microsoft.com/office/powerpoint/2010/main" val="39271815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D3600C4-8EFC-4B97-B54C-B8493DB3D43D}" type="datetime1">
              <a:rPr lang="fr-FR" smtClean="0"/>
              <a:t>29/06/2020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6DEB34-565E-7749-A396-365313201C0E}" type="slidenum">
              <a:rPr lang="fr-FR" smtClean="0"/>
              <a:pPr/>
              <a:t>‹N°›</a:t>
            </a:fld>
            <a:endParaRPr lang="fr-FR"/>
          </a:p>
        </p:txBody>
      </p:sp>
    </p:spTree>
    <p:extLst>
      <p:ext uri="{BB962C8B-B14F-4D97-AF65-F5344CB8AC3E}">
        <p14:creationId xmlns:p14="http://schemas.microsoft.com/office/powerpoint/2010/main" val="205075558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8410E98-54E8-484E-B435-A724B3CC0ACC}" type="datetime1">
              <a:rPr lang="fr-FR" smtClean="0">
                <a:solidFill>
                  <a:prstClr val="black">
                    <a:tint val="75000"/>
                  </a:prstClr>
                </a:solidFill>
              </a:rPr>
              <a:t>29/06/2020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C8B2CF9-429A-2D4E-A52E-C477D2E0246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034102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6331851-5B27-4121-A948-CD1A17F904C2}" type="datetime1">
              <a:rPr lang="fr-FR" smtClean="0">
                <a:solidFill>
                  <a:prstClr val="black">
                    <a:tint val="75000"/>
                  </a:prstClr>
                </a:solidFill>
              </a:rPr>
              <a:t>29/06/2020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C8B2CF9-429A-2D4E-A52E-C477D2E0246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293255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3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26A26F6-266C-469E-A3E7-3089628E8C30}" type="datetime1">
              <a:rPr lang="fr-FR" smtClean="0">
                <a:solidFill>
                  <a:prstClr val="black">
                    <a:tint val="75000"/>
                  </a:prstClr>
                </a:solidFill>
              </a:rPr>
              <a:t>29/06/2020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C8B2CF9-429A-2D4E-A52E-C477D2E0246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7522695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324909F-25DD-4876-A413-5D46F41B570A}" type="datetime1">
              <a:rPr lang="fr-FR" smtClean="0">
                <a:solidFill>
                  <a:prstClr val="black">
                    <a:tint val="75000"/>
                  </a:prstClr>
                </a:solidFill>
              </a:rPr>
              <a:t>29/06/2020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C8B2CF9-429A-2D4E-A52E-C477D2E0246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7162581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F20F639-BA9A-4011-B440-D9DC9B7BC581}" type="datetime1">
              <a:rPr lang="fr-FR" smtClean="0">
                <a:solidFill>
                  <a:prstClr val="black">
                    <a:tint val="75000"/>
                  </a:prstClr>
                </a:solidFill>
              </a:rPr>
              <a:t>29/06/2020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C8B2CF9-429A-2D4E-A52E-C477D2E0246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5332947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81A3D67E-E201-474C-A999-F10536DBD2BD}" type="datetime1">
              <a:rPr lang="fr-FR" smtClean="0">
                <a:solidFill>
                  <a:prstClr val="black">
                    <a:tint val="75000"/>
                  </a:prstClr>
                </a:solidFill>
              </a:rPr>
              <a:t>29/06/2020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C8B2CF9-429A-2D4E-A52E-C477D2E0246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6195504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33DD1F-C7C5-4AE9-B5D8-4FE3D5CE3B5C}" type="datetime1">
              <a:rPr lang="fr-FR" smtClean="0">
                <a:solidFill>
                  <a:prstClr val="black">
                    <a:tint val="75000"/>
                  </a:prstClr>
                </a:solidFill>
              </a:rPr>
              <a:t>29/06/2020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C8B2CF9-429A-2D4E-A52E-C477D2E0246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271992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1500" b="1"/>
            </a:lvl1pPr>
          </a:lstStyle>
          <a:p>
            <a:r>
              <a:rPr lang="fr-FR"/>
              <a:t>Cliquez et modifiez le titre</a:t>
            </a:r>
          </a:p>
        </p:txBody>
      </p:sp>
      <p:sp>
        <p:nvSpPr>
          <p:cNvPr id="3" name="Espace réservé du contenu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A2F66C0-7ED0-458E-8CD3-867D24CA9365}" type="datetime1">
              <a:rPr lang="fr-FR" smtClean="0">
                <a:solidFill>
                  <a:prstClr val="black">
                    <a:tint val="75000"/>
                  </a:prstClr>
                </a:solidFill>
              </a:rPr>
              <a:t>29/06/2020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C8B2CF9-429A-2D4E-A52E-C477D2E0246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887255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2433CD2-998D-4265-8DDF-0345CE32A28E}" type="datetime1">
              <a:rPr lang="fr-FR" smtClean="0"/>
              <a:t>29/06/2020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6DEB34-565E-7749-A396-365313201C0E}" type="slidenum">
              <a:rPr lang="fr-FR" smtClean="0"/>
              <a:pPr/>
              <a:t>‹N°›</a:t>
            </a:fld>
            <a:endParaRPr lang="fr-FR"/>
          </a:p>
        </p:txBody>
      </p:sp>
    </p:spTree>
    <p:extLst>
      <p:ext uri="{BB962C8B-B14F-4D97-AF65-F5344CB8AC3E}">
        <p14:creationId xmlns:p14="http://schemas.microsoft.com/office/powerpoint/2010/main" val="121948448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5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A60DEB6-6825-453A-9B71-9B4562C6360B}" type="datetime1">
              <a:rPr lang="fr-FR" smtClean="0">
                <a:solidFill>
                  <a:prstClr val="black">
                    <a:tint val="75000"/>
                  </a:prstClr>
                </a:solidFill>
              </a:rPr>
              <a:t>29/06/2020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C8B2CF9-429A-2D4E-A52E-C477D2E0246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8700582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97AA6D1-41B8-4880-979C-8D706F4798C9}" type="datetime1">
              <a:rPr lang="fr-FR" smtClean="0">
                <a:solidFill>
                  <a:prstClr val="black">
                    <a:tint val="75000"/>
                  </a:prstClr>
                </a:solidFill>
              </a:rPr>
              <a:t>29/06/2020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C8B2CF9-429A-2D4E-A52E-C477D2E0246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935863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981DA04-9B82-43E3-8A65-D706A1A04FAD}" type="datetime1">
              <a:rPr lang="fr-FR" smtClean="0">
                <a:solidFill>
                  <a:prstClr val="black">
                    <a:tint val="75000"/>
                  </a:prstClr>
                </a:solidFill>
              </a:rPr>
              <a:t>29/06/2020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C8B2CF9-429A-2D4E-A52E-C477D2E0246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744881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4E3CD7A1-3838-4CD6-A6A1-00BA495756DE}" type="datetime1">
              <a:rPr lang="fr-FR" smtClean="0">
                <a:solidFill>
                  <a:prstClr val="black">
                    <a:tint val="75000"/>
                  </a:prstClr>
                </a:solidFill>
              </a:rPr>
              <a:pPr/>
              <a:t>29/06/2020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A6DEB34-565E-7749-A396-365313201C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0780088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2433CD2-998D-4265-8DDF-0345CE32A28E}" type="datetime1">
              <a:rPr lang="fr-FR" smtClean="0">
                <a:solidFill>
                  <a:prstClr val="black">
                    <a:tint val="75000"/>
                  </a:prstClr>
                </a:solidFill>
              </a:rPr>
              <a:pPr/>
              <a:t>29/06/2020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A6DEB34-565E-7749-A396-365313201C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5410018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3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497C3257-9DD2-4E5F-9055-FC3FE4B48986}" type="datetime1">
              <a:rPr lang="fr-FR" smtClean="0">
                <a:solidFill>
                  <a:prstClr val="black">
                    <a:tint val="75000"/>
                  </a:prstClr>
                </a:solidFill>
              </a:rPr>
              <a:pPr/>
              <a:t>29/06/2020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A6DEB34-565E-7749-A396-365313201C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8769827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BD790CE-1F35-4499-BD43-6E3D9919EA7F}" type="datetime1">
              <a:rPr lang="fr-FR" smtClean="0">
                <a:solidFill>
                  <a:prstClr val="black">
                    <a:tint val="75000"/>
                  </a:prstClr>
                </a:solidFill>
              </a:rPr>
              <a:pPr/>
              <a:t>29/06/2020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A6DEB34-565E-7749-A396-365313201C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7403780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B2A9F76-BA8F-4A7E-AB41-6B48C04C8556}" type="datetime1">
              <a:rPr lang="fr-FR" smtClean="0">
                <a:solidFill>
                  <a:prstClr val="black">
                    <a:tint val="75000"/>
                  </a:prstClr>
                </a:solidFill>
              </a:rPr>
              <a:pPr/>
              <a:t>29/06/2020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A6DEB34-565E-7749-A396-365313201C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577945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69F9B11-B54B-4C5F-8ED9-57C4B62442DB}" type="datetime1">
              <a:rPr lang="fr-FR" smtClean="0">
                <a:solidFill>
                  <a:prstClr val="black">
                    <a:tint val="75000"/>
                  </a:prstClr>
                </a:solidFill>
              </a:rPr>
              <a:pPr/>
              <a:t>29/06/2020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A6DEB34-565E-7749-A396-365313201C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6816572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66D050-DA6F-47F6-9188-F3A5AFC7BB44}" type="datetime1">
              <a:rPr lang="fr-FR" smtClean="0">
                <a:solidFill>
                  <a:prstClr val="black">
                    <a:tint val="75000"/>
                  </a:prstClr>
                </a:solidFill>
              </a:rPr>
              <a:pPr/>
              <a:t>29/06/2020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A6DEB34-565E-7749-A396-365313201C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557648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3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497C3257-9DD2-4E5F-9055-FC3FE4B48986}" type="datetime1">
              <a:rPr lang="fr-FR" smtClean="0"/>
              <a:t>29/06/2020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6DEB34-565E-7749-A396-365313201C0E}" type="slidenum">
              <a:rPr lang="fr-FR" smtClean="0"/>
              <a:pPr/>
              <a:t>‹N°›</a:t>
            </a:fld>
            <a:endParaRPr lang="fr-FR"/>
          </a:p>
        </p:txBody>
      </p:sp>
    </p:spTree>
    <p:extLst>
      <p:ext uri="{BB962C8B-B14F-4D97-AF65-F5344CB8AC3E}">
        <p14:creationId xmlns:p14="http://schemas.microsoft.com/office/powerpoint/2010/main" val="210605402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1500" b="1"/>
            </a:lvl1pPr>
          </a:lstStyle>
          <a:p>
            <a:r>
              <a:rPr lang="fr-FR"/>
              <a:t>Cliquez et modifiez le titre</a:t>
            </a:r>
          </a:p>
        </p:txBody>
      </p:sp>
      <p:sp>
        <p:nvSpPr>
          <p:cNvPr id="3" name="Espace réservé du contenu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10C8F25-7E2A-4A8B-A521-A965FB298596}" type="datetime1">
              <a:rPr lang="fr-FR" smtClean="0">
                <a:solidFill>
                  <a:prstClr val="black">
                    <a:tint val="75000"/>
                  </a:prstClr>
                </a:solidFill>
              </a:rPr>
              <a:pPr/>
              <a:t>29/06/2020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A6DEB34-565E-7749-A396-365313201C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7804125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5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383489D-C2B7-41EC-9610-AF3AC5CEF101}" type="datetime1">
              <a:rPr lang="fr-FR" smtClean="0">
                <a:solidFill>
                  <a:prstClr val="black">
                    <a:tint val="75000"/>
                  </a:prstClr>
                </a:solidFill>
              </a:rPr>
              <a:pPr/>
              <a:t>29/06/2020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A6DEB34-565E-7749-A396-365313201C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627604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04A76F3-F278-4E59-BFD5-1B62E9650110}" type="datetime1">
              <a:rPr lang="fr-FR" smtClean="0">
                <a:solidFill>
                  <a:prstClr val="black">
                    <a:tint val="75000"/>
                  </a:prstClr>
                </a:solidFill>
              </a:rPr>
              <a:pPr/>
              <a:t>29/06/2020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A6DEB34-565E-7749-A396-365313201C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1747228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D3600C4-8EFC-4B97-B54C-B8493DB3D43D}" type="datetime1">
              <a:rPr lang="fr-FR" smtClean="0">
                <a:solidFill>
                  <a:prstClr val="black">
                    <a:tint val="75000"/>
                  </a:prstClr>
                </a:solidFill>
              </a:rPr>
              <a:pPr/>
              <a:t>29/06/2020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A6DEB34-565E-7749-A396-365313201C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557787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BD790CE-1F35-4499-BD43-6E3D9919EA7F}" type="datetime1">
              <a:rPr lang="fr-FR" smtClean="0"/>
              <a:t>29/06/2020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6DEB34-565E-7749-A396-365313201C0E}" type="slidenum">
              <a:rPr lang="fr-FR" smtClean="0"/>
              <a:pPr/>
              <a:t>‹N°›</a:t>
            </a:fld>
            <a:endParaRPr lang="fr-FR"/>
          </a:p>
        </p:txBody>
      </p:sp>
    </p:spTree>
    <p:extLst>
      <p:ext uri="{BB962C8B-B14F-4D97-AF65-F5344CB8AC3E}">
        <p14:creationId xmlns:p14="http://schemas.microsoft.com/office/powerpoint/2010/main" val="11556008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B2A9F76-BA8F-4A7E-AB41-6B48C04C8556}" type="datetime1">
              <a:rPr lang="fr-FR" smtClean="0"/>
              <a:t>29/06/2020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A6DEB34-565E-7749-A396-365313201C0E}" type="slidenum">
              <a:rPr lang="fr-FR" smtClean="0"/>
              <a:pPr/>
              <a:t>‹N°›</a:t>
            </a:fld>
            <a:endParaRPr lang="fr-FR"/>
          </a:p>
        </p:txBody>
      </p:sp>
    </p:spTree>
    <p:extLst>
      <p:ext uri="{BB962C8B-B14F-4D97-AF65-F5344CB8AC3E}">
        <p14:creationId xmlns:p14="http://schemas.microsoft.com/office/powerpoint/2010/main" val="34392171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69F9B11-B54B-4C5F-8ED9-57C4B62442DB}" type="datetime1">
              <a:rPr lang="fr-FR" smtClean="0"/>
              <a:t>29/06/2020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A6DEB34-565E-7749-A396-365313201C0E}" type="slidenum">
              <a:rPr lang="fr-FR" smtClean="0"/>
              <a:pPr/>
              <a:t>‹N°›</a:t>
            </a:fld>
            <a:endParaRPr lang="fr-FR"/>
          </a:p>
        </p:txBody>
      </p:sp>
    </p:spTree>
    <p:extLst>
      <p:ext uri="{BB962C8B-B14F-4D97-AF65-F5344CB8AC3E}">
        <p14:creationId xmlns:p14="http://schemas.microsoft.com/office/powerpoint/2010/main" val="9405285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66D050-DA6F-47F6-9188-F3A5AFC7BB44}" type="datetime1">
              <a:rPr lang="fr-FR" smtClean="0"/>
              <a:t>29/06/2020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A6DEB34-565E-7749-A396-365313201C0E}" type="slidenum">
              <a:rPr lang="fr-FR" smtClean="0"/>
              <a:pPr/>
              <a:t>‹N°›</a:t>
            </a:fld>
            <a:endParaRPr lang="fr-FR"/>
          </a:p>
        </p:txBody>
      </p:sp>
    </p:spTree>
    <p:extLst>
      <p:ext uri="{BB962C8B-B14F-4D97-AF65-F5344CB8AC3E}">
        <p14:creationId xmlns:p14="http://schemas.microsoft.com/office/powerpoint/2010/main" val="25582872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1500" b="1"/>
            </a:lvl1pPr>
          </a:lstStyle>
          <a:p>
            <a:r>
              <a:rPr lang="fr-FR"/>
              <a:t>Cliquez et modifiez le titre</a:t>
            </a:r>
          </a:p>
        </p:txBody>
      </p:sp>
      <p:sp>
        <p:nvSpPr>
          <p:cNvPr id="3" name="Espace réservé du contenu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10C8F25-7E2A-4A8B-A521-A965FB298596}" type="datetime1">
              <a:rPr lang="fr-FR" smtClean="0"/>
              <a:t>29/06/2020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6DEB34-565E-7749-A396-365313201C0E}" type="slidenum">
              <a:rPr lang="fr-FR" smtClean="0"/>
              <a:pPr/>
              <a:t>‹N°›</a:t>
            </a:fld>
            <a:endParaRPr lang="fr-FR"/>
          </a:p>
        </p:txBody>
      </p:sp>
    </p:spTree>
    <p:extLst>
      <p:ext uri="{BB962C8B-B14F-4D97-AF65-F5344CB8AC3E}">
        <p14:creationId xmlns:p14="http://schemas.microsoft.com/office/powerpoint/2010/main" val="15658830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5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383489D-C2B7-41EC-9610-AF3AC5CEF101}" type="datetime1">
              <a:rPr lang="fr-FR" smtClean="0"/>
              <a:t>29/06/2020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6DEB34-565E-7749-A396-365313201C0E}" type="slidenum">
              <a:rPr lang="fr-FR" smtClean="0"/>
              <a:pPr/>
              <a:t>‹N°›</a:t>
            </a:fld>
            <a:endParaRPr lang="fr-FR"/>
          </a:p>
        </p:txBody>
      </p:sp>
    </p:spTree>
    <p:extLst>
      <p:ext uri="{BB962C8B-B14F-4D97-AF65-F5344CB8AC3E}">
        <p14:creationId xmlns:p14="http://schemas.microsoft.com/office/powerpoint/2010/main" val="318703681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17BBE1-9EDB-4B50-A1F5-4A7FFFCC4FC4}" type="datetime1">
              <a:rPr lang="fr-FR" smtClean="0"/>
              <a:t>29/06/2020</a:t>
            </a:fld>
            <a:endParaRPr lang="fr-F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6DEB34-565E-7749-A396-365313201C0E}" type="slidenum">
              <a:rPr lang="fr-FR" smtClean="0"/>
              <a:pPr/>
              <a:t>‹N°›</a:t>
            </a:fld>
            <a:endParaRPr lang="fr-FR"/>
          </a:p>
        </p:txBody>
      </p:sp>
    </p:spTree>
    <p:extLst>
      <p:ext uri="{BB962C8B-B14F-4D97-AF65-F5344CB8AC3E}">
        <p14:creationId xmlns:p14="http://schemas.microsoft.com/office/powerpoint/2010/main" val="3093018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1B05FB1-EE2F-4C20-843E-0B2C21793DE4}" type="datetime1">
              <a:rPr lang="fr-FR" smtClean="0">
                <a:solidFill>
                  <a:prstClr val="black">
                    <a:tint val="75000"/>
                  </a:prstClr>
                </a:solidFill>
              </a:rPr>
              <a:t>29/06/2020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8B2CF9-429A-2D4E-A52E-C477D2E0246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54793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17BBE1-9EDB-4B50-A1F5-4A7FFFCC4FC4}" type="datetime1">
              <a:rPr lang="fr-FR" smtClean="0">
                <a:solidFill>
                  <a:prstClr val="black">
                    <a:tint val="75000"/>
                  </a:prstClr>
                </a:solidFill>
              </a:rPr>
              <a:pPr/>
              <a:t>29/06/2020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6DEB34-565E-7749-A396-365313201C0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404764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xmlns="" id="{8F170C0B-991C-4A7E-9AB3-9FD90BE3815A}"/>
              </a:ext>
            </a:extLst>
          </p:cNvPr>
          <p:cNvSpPr>
            <a:spLocks noGrp="1"/>
          </p:cNvSpPr>
          <p:nvPr>
            <p:ph type="ctrTitle"/>
          </p:nvPr>
        </p:nvSpPr>
        <p:spPr>
          <a:xfrm>
            <a:off x="934429" y="2762450"/>
            <a:ext cx="7733120" cy="1725183"/>
          </a:xfrm>
          <a:ln w="38100">
            <a:noFill/>
          </a:ln>
        </p:spPr>
        <p:txBody>
          <a:bodyPr>
            <a:noAutofit/>
          </a:bodyPr>
          <a:lstStyle/>
          <a:p>
            <a:r>
              <a:rPr lang="fr-FR" sz="2400" dirty="0"/>
              <a:t/>
            </a:r>
            <a:br>
              <a:rPr lang="fr-FR" sz="2400" dirty="0"/>
            </a:br>
            <a:r>
              <a:rPr lang="fr-FR" sz="2400" dirty="0"/>
              <a:t> </a:t>
            </a:r>
            <a:br>
              <a:rPr lang="fr-FR" sz="2400" dirty="0"/>
            </a:br>
            <a:r>
              <a:rPr lang="fr-FR" sz="2400" dirty="0"/>
              <a:t/>
            </a:r>
            <a:br>
              <a:rPr lang="fr-FR" sz="2400" dirty="0"/>
            </a:br>
            <a:r>
              <a:rPr lang="en-US" sz="4000" b="1" dirty="0" smtClean="0">
                <a:solidFill>
                  <a:schemeClr val="bg1"/>
                </a:solidFill>
                <a:latin typeface="Bahnschrift" panose="020B0502040204020203" pitchFamily="34" charset="0"/>
                <a:cs typeface="Times New Roman" panose="02020603050405020304" pitchFamily="18" charset="0"/>
              </a:rPr>
              <a:t>Demographic </a:t>
            </a:r>
            <a:r>
              <a:rPr lang="en-US" sz="4000" b="1" dirty="0" smtClean="0">
                <a:solidFill>
                  <a:schemeClr val="bg1"/>
                </a:solidFill>
                <a:latin typeface="Bahnschrift" panose="020B0502040204020203" pitchFamily="34" charset="0"/>
                <a:cs typeface="Times New Roman" panose="02020603050405020304" pitchFamily="18" charset="0"/>
              </a:rPr>
              <a:t>Dividend </a:t>
            </a:r>
            <a:r>
              <a:rPr lang="en-US" b="1" dirty="0" smtClean="0">
                <a:solidFill>
                  <a:schemeClr val="bg1"/>
                </a:solidFill>
                <a:latin typeface="Bahnschrift" panose="020B0502040204020203" pitchFamily="34" charset="0"/>
                <a:cs typeface="Times New Roman" panose="02020603050405020304" pitchFamily="18" charset="0"/>
              </a:rPr>
              <a:t/>
            </a:r>
            <a:br>
              <a:rPr lang="en-US" b="1" dirty="0" smtClean="0">
                <a:solidFill>
                  <a:schemeClr val="bg1"/>
                </a:solidFill>
                <a:latin typeface="Bahnschrift" panose="020B0502040204020203" pitchFamily="34" charset="0"/>
                <a:cs typeface="Times New Roman" panose="02020603050405020304" pitchFamily="18" charset="0"/>
              </a:rPr>
            </a:br>
            <a:r>
              <a:rPr lang="en-US" b="1" dirty="0" smtClean="0">
                <a:solidFill>
                  <a:schemeClr val="bg1"/>
                </a:solidFill>
                <a:latin typeface="Bahnschrift" panose="020B0502040204020203" pitchFamily="34" charset="0"/>
                <a:cs typeface="Times New Roman" panose="02020603050405020304" pitchFamily="18" charset="0"/>
              </a:rPr>
              <a:t/>
            </a:r>
            <a:br>
              <a:rPr lang="en-US" b="1" dirty="0" smtClean="0">
                <a:solidFill>
                  <a:schemeClr val="bg1"/>
                </a:solidFill>
                <a:latin typeface="Bahnschrift" panose="020B0502040204020203" pitchFamily="34" charset="0"/>
                <a:cs typeface="Times New Roman" panose="02020603050405020304" pitchFamily="18" charset="0"/>
              </a:rPr>
            </a:br>
            <a:r>
              <a:rPr lang="en-US" b="1" dirty="0" smtClean="0">
                <a:solidFill>
                  <a:srgbClr val="00CCFF"/>
                </a:solidFill>
                <a:latin typeface="Bahnschrift" panose="020B0502040204020203" pitchFamily="34" charset="0"/>
                <a:cs typeface="Times New Roman" panose="02020603050405020304" pitchFamily="18" charset="0"/>
              </a:rPr>
              <a:t>Application </a:t>
            </a:r>
            <a:r>
              <a:rPr lang="en-US" b="1" dirty="0">
                <a:solidFill>
                  <a:srgbClr val="00CCFF"/>
                </a:solidFill>
                <a:latin typeface="Bahnschrift" panose="020B0502040204020203" pitchFamily="34" charset="0"/>
                <a:cs typeface="Times New Roman" panose="02020603050405020304" pitchFamily="18" charset="0"/>
              </a:rPr>
              <a:t>in West and Central </a:t>
            </a:r>
            <a:r>
              <a:rPr lang="en-US" b="1" dirty="0" smtClean="0">
                <a:solidFill>
                  <a:srgbClr val="00CCFF"/>
                </a:solidFill>
                <a:latin typeface="Bahnschrift" panose="020B0502040204020203" pitchFamily="34" charset="0"/>
                <a:cs typeface="Times New Roman" panose="02020603050405020304" pitchFamily="18" charset="0"/>
              </a:rPr>
              <a:t>Africa</a:t>
            </a:r>
            <a:r>
              <a:rPr lang="fr-FR" sz="2400" dirty="0">
                <a:solidFill>
                  <a:schemeClr val="bg1"/>
                </a:solidFill>
                <a:latin typeface="Bahnschrift" panose="020B0502040204020203" pitchFamily="34" charset="0"/>
              </a:rPr>
              <a:t/>
            </a:r>
            <a:br>
              <a:rPr lang="fr-FR" sz="2400" dirty="0">
                <a:solidFill>
                  <a:schemeClr val="bg1"/>
                </a:solidFill>
                <a:latin typeface="Bahnschrift" panose="020B0502040204020203" pitchFamily="34" charset="0"/>
              </a:rPr>
            </a:br>
            <a:r>
              <a:rPr lang="fr-FR" sz="2400" dirty="0">
                <a:solidFill>
                  <a:schemeClr val="bg1"/>
                </a:solidFill>
                <a:latin typeface="Bahnschrift" panose="020B0502040204020203" pitchFamily="34" charset="0"/>
              </a:rPr>
              <a:t/>
            </a:r>
            <a:br>
              <a:rPr lang="fr-FR" sz="2400" dirty="0">
                <a:solidFill>
                  <a:schemeClr val="bg1"/>
                </a:solidFill>
                <a:latin typeface="Bahnschrift" panose="020B0502040204020203" pitchFamily="34" charset="0"/>
              </a:rPr>
            </a:br>
            <a:r>
              <a:rPr lang="fr-FR" sz="2400" dirty="0" smtClean="0">
                <a:solidFill>
                  <a:schemeClr val="bg1"/>
                </a:solidFill>
              </a:rPr>
              <a:t/>
            </a:r>
            <a:br>
              <a:rPr lang="fr-FR" sz="2400" dirty="0" smtClean="0">
                <a:solidFill>
                  <a:schemeClr val="bg1"/>
                </a:solidFill>
              </a:rPr>
            </a:br>
            <a:r>
              <a:rPr lang="fr-FR" sz="2000" b="1" dirty="0" err="1" smtClean="0">
                <a:solidFill>
                  <a:srgbClr val="00CCFF"/>
                </a:solidFill>
                <a:latin typeface="Bahnschrift Light" panose="020B0502040204020203" pitchFamily="34" charset="0"/>
              </a:rPr>
              <a:t>Latif</a:t>
            </a:r>
            <a:r>
              <a:rPr lang="fr-FR" sz="2000" b="1" dirty="0" smtClean="0">
                <a:solidFill>
                  <a:srgbClr val="00CCFF"/>
                </a:solidFill>
                <a:latin typeface="Bahnschrift Light" panose="020B0502040204020203" pitchFamily="34" charset="0"/>
              </a:rPr>
              <a:t> </a:t>
            </a:r>
            <a:r>
              <a:rPr lang="fr-FR" sz="2000" b="1" dirty="0" err="1">
                <a:solidFill>
                  <a:srgbClr val="00CCFF"/>
                </a:solidFill>
                <a:latin typeface="Bahnschrift Light" panose="020B0502040204020203" pitchFamily="34" charset="0"/>
              </a:rPr>
              <a:t>Dramani</a:t>
            </a:r>
            <a:r>
              <a:rPr lang="fr-FR" sz="2000" b="1">
                <a:solidFill>
                  <a:srgbClr val="00CCFF"/>
                </a:solidFill>
                <a:latin typeface="Bahnschrift Light" panose="020B0502040204020203" pitchFamily="34" charset="0"/>
              </a:rPr>
              <a:t> </a:t>
            </a:r>
            <a:r>
              <a:rPr lang="fr-FR" sz="2000" b="1" dirty="0" smtClean="0">
                <a:solidFill>
                  <a:srgbClr val="00CCFF"/>
                </a:solidFill>
                <a:latin typeface="Bahnschrift Light" panose="020B0502040204020203" pitchFamily="34" charset="0"/>
              </a:rPr>
              <a:t/>
            </a:r>
            <a:br>
              <a:rPr lang="fr-FR" sz="2000" b="1" dirty="0" smtClean="0">
                <a:solidFill>
                  <a:srgbClr val="00CCFF"/>
                </a:solidFill>
                <a:latin typeface="Bahnschrift Light" panose="020B0502040204020203" pitchFamily="34" charset="0"/>
              </a:rPr>
            </a:br>
            <a:r>
              <a:rPr lang="fr-FR" sz="2000" b="1" dirty="0" err="1" smtClean="0">
                <a:solidFill>
                  <a:srgbClr val="00CCFF"/>
                </a:solidFill>
                <a:latin typeface="Bahnschrift Light" panose="020B0502040204020203" pitchFamily="34" charset="0"/>
              </a:rPr>
              <a:t>University</a:t>
            </a:r>
            <a:r>
              <a:rPr lang="fr-FR" sz="2000" b="1" dirty="0" smtClean="0">
                <a:solidFill>
                  <a:srgbClr val="00CCFF"/>
                </a:solidFill>
                <a:latin typeface="Bahnschrift Light" panose="020B0502040204020203" pitchFamily="34" charset="0"/>
              </a:rPr>
              <a:t> of Thies CREG-CREFAT</a:t>
            </a:r>
            <a:r>
              <a:rPr lang="fr-FR" sz="2800" b="1" dirty="0">
                <a:solidFill>
                  <a:srgbClr val="00CCFF"/>
                </a:solidFill>
              </a:rPr>
              <a:t/>
            </a:r>
            <a:br>
              <a:rPr lang="fr-FR" sz="2800" b="1" dirty="0">
                <a:solidFill>
                  <a:srgbClr val="00CCFF"/>
                </a:solidFill>
              </a:rPr>
            </a:br>
            <a:endParaRPr lang="fr-FR" sz="2400" b="1" dirty="0">
              <a:solidFill>
                <a:srgbClr val="00CCFF"/>
              </a:solidFill>
            </a:endParaRPr>
          </a:p>
        </p:txBody>
      </p:sp>
    </p:spTree>
    <p:extLst>
      <p:ext uri="{BB962C8B-B14F-4D97-AF65-F5344CB8AC3E}">
        <p14:creationId xmlns:p14="http://schemas.microsoft.com/office/powerpoint/2010/main" val="191023621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à coins arrondis 3"/>
          <p:cNvSpPr/>
          <p:nvPr/>
        </p:nvSpPr>
        <p:spPr>
          <a:xfrm>
            <a:off x="18019" y="1631006"/>
            <a:ext cx="6269765" cy="774385"/>
          </a:xfrm>
          <a:prstGeom prst="roundRect">
            <a:avLst/>
          </a:prstGeom>
          <a:solidFill>
            <a:schemeClr val="accent5">
              <a:lumMod val="20000"/>
              <a:lumOff val="80000"/>
            </a:schemeClr>
          </a:solidFill>
          <a:ln w="12700" cap="flat" cmpd="sng" algn="ctr">
            <a:solidFill>
              <a:srgbClr val="0070C0"/>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p>
            <a:pPr defTabSz="685800">
              <a:defRPr/>
            </a:pPr>
            <a:r>
              <a:rPr lang="en-US" sz="1500" b="1" kern="0" dirty="0">
                <a:solidFill>
                  <a:prstClr val="black"/>
                </a:solidFill>
                <a:latin typeface="Arial Black"/>
                <a:cs typeface="Arial Black"/>
              </a:rPr>
              <a:t>THE RATIO BETWEEN THE NUMBER OF EFFECTIVE PRODUCERS AND THE NUMBER OF EFFECTIVE CONSUMERS</a:t>
            </a:r>
            <a:endParaRPr lang="fr-FR" sz="1500" b="1" kern="0" dirty="0">
              <a:solidFill>
                <a:prstClr val="black"/>
              </a:solidFill>
              <a:latin typeface="Arial Black"/>
              <a:cs typeface="Arial Black"/>
            </a:endParaRPr>
          </a:p>
        </p:txBody>
      </p:sp>
      <p:sp>
        <p:nvSpPr>
          <p:cNvPr id="2" name="Espace réservé du numéro de diapositive 1"/>
          <p:cNvSpPr>
            <a:spLocks noGrp="1"/>
          </p:cNvSpPr>
          <p:nvPr>
            <p:ph type="sldNum" sz="quarter" idx="12"/>
          </p:nvPr>
        </p:nvSpPr>
        <p:spPr/>
        <p:txBody>
          <a:bodyPr vert="horz" lIns="68580" tIns="34290" rIns="68580" bIns="34290" rtlCol="0" anchor="ctr"/>
          <a:lstStyle/>
          <a:p>
            <a:fld id="{CC8B2CF9-429A-2D4E-A52E-C477D2E02460}" type="slidenum">
              <a:rPr lang="fr-FR" sz="1500">
                <a:solidFill>
                  <a:prstClr val="white"/>
                </a:solidFill>
              </a:rPr>
              <a:pPr/>
              <a:t>10</a:t>
            </a:fld>
            <a:endParaRPr lang="fr-FR" sz="1500">
              <a:solidFill>
                <a:prstClr val="white"/>
              </a:solidFill>
            </a:endParaRPr>
          </a:p>
        </p:txBody>
      </p:sp>
      <p:sp>
        <p:nvSpPr>
          <p:cNvPr id="7" name="Rectangle à coins arrondis 6"/>
          <p:cNvSpPr/>
          <p:nvPr/>
        </p:nvSpPr>
        <p:spPr>
          <a:xfrm>
            <a:off x="55951" y="5166398"/>
            <a:ext cx="6242367" cy="891695"/>
          </a:xfrm>
          <a:prstGeom prst="roundRect">
            <a:avLst/>
          </a:prstGeom>
          <a:solidFill>
            <a:schemeClr val="accent4">
              <a:lumMod val="40000"/>
              <a:lumOff val="60000"/>
            </a:schemeClr>
          </a:solidFill>
          <a:ln w="12700" cap="flat" cmpd="sng" algn="ctr">
            <a:solidFill>
              <a:srgbClr val="0070C0"/>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p>
            <a:pPr defTabSz="685800">
              <a:defRPr/>
            </a:pPr>
            <a:r>
              <a:rPr lang="en-US" sz="1500" b="1" kern="0" dirty="0">
                <a:solidFill>
                  <a:prstClr val="black"/>
                </a:solidFill>
                <a:latin typeface="Arial Black"/>
                <a:cs typeface="Arial Black"/>
              </a:rPr>
              <a:t>THE GROWTH RATE OF THE SUPPORT RATIO REPRESENTS THE FIRST DEMOGRAPHIC DIVIDEND</a:t>
            </a:r>
            <a:endParaRPr lang="fr-FR" sz="1500" b="1" kern="0" dirty="0">
              <a:solidFill>
                <a:prstClr val="black"/>
              </a:solidFill>
              <a:latin typeface="Arial Black"/>
              <a:cs typeface="Arial Black"/>
            </a:endParaRPr>
          </a:p>
        </p:txBody>
      </p:sp>
      <p:sp>
        <p:nvSpPr>
          <p:cNvPr id="8" name="ZoneTexte 7"/>
          <p:cNvSpPr txBox="1"/>
          <p:nvPr/>
        </p:nvSpPr>
        <p:spPr>
          <a:xfrm>
            <a:off x="3576917" y="1001575"/>
            <a:ext cx="5513294" cy="415498"/>
          </a:xfrm>
          <a:prstGeom prst="rect">
            <a:avLst/>
          </a:prstGeom>
          <a:noFill/>
        </p:spPr>
        <p:txBody>
          <a:bodyPr wrap="square" rtlCol="0">
            <a:spAutoFit/>
          </a:bodyPr>
          <a:lstStyle/>
          <a:p>
            <a:pPr algn="ctr" defTabSz="257175"/>
            <a:r>
              <a:rPr lang="en-US" sz="2100" b="1" dirty="0">
                <a:solidFill>
                  <a:prstClr val="white"/>
                </a:solidFill>
                <a:latin typeface="+mj-lt"/>
              </a:rPr>
              <a:t>Economic Support Ratio</a:t>
            </a:r>
            <a:endParaRPr lang="fr-FR" sz="2100" b="1" dirty="0">
              <a:solidFill>
                <a:prstClr val="white"/>
              </a:solidFill>
              <a:latin typeface="+mj-lt"/>
            </a:endParaRPr>
          </a:p>
        </p:txBody>
      </p:sp>
      <p:pic>
        <p:nvPicPr>
          <p:cNvPr id="3" name="Image 2"/>
          <p:cNvPicPr>
            <a:picLocks noChangeAspect="1"/>
          </p:cNvPicPr>
          <p:nvPr/>
        </p:nvPicPr>
        <p:blipFill>
          <a:blip r:embed="rId3"/>
          <a:stretch>
            <a:fillRect/>
          </a:stretch>
        </p:blipFill>
        <p:spPr>
          <a:xfrm>
            <a:off x="55951" y="2617946"/>
            <a:ext cx="6231833" cy="2207419"/>
          </a:xfrm>
          <a:prstGeom prst="rect">
            <a:avLst/>
          </a:prstGeom>
        </p:spPr>
      </p:pic>
      <p:pic>
        <p:nvPicPr>
          <p:cNvPr id="5" name="Image 4"/>
          <p:cNvPicPr>
            <a:picLocks noChangeAspect="1"/>
          </p:cNvPicPr>
          <p:nvPr/>
        </p:nvPicPr>
        <p:blipFill>
          <a:blip r:embed="rId4"/>
          <a:stretch>
            <a:fillRect/>
          </a:stretch>
        </p:blipFill>
        <p:spPr>
          <a:xfrm>
            <a:off x="6388814" y="2642405"/>
            <a:ext cx="2462373" cy="1914221"/>
          </a:xfrm>
          <a:prstGeom prst="rect">
            <a:avLst/>
          </a:prstGeom>
          <a:solidFill>
            <a:schemeClr val="bg1"/>
          </a:solidFill>
        </p:spPr>
      </p:pic>
      <p:sp>
        <p:nvSpPr>
          <p:cNvPr id="9" name="Ellipse 8"/>
          <p:cNvSpPr/>
          <p:nvPr/>
        </p:nvSpPr>
        <p:spPr>
          <a:xfrm>
            <a:off x="7166915" y="1195490"/>
            <a:ext cx="2024326" cy="1555127"/>
          </a:xfrm>
          <a:prstGeom prst="ellipse">
            <a:avLst/>
          </a:prstGeom>
          <a:solidFill>
            <a:srgbClr val="21275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100" dirty="0">
                <a:solidFill>
                  <a:schemeClr val="bg1"/>
                </a:solidFill>
              </a:rPr>
              <a:t>𝛾 </a:t>
            </a:r>
          </a:p>
          <a:p>
            <a:pPr algn="ctr"/>
            <a:r>
              <a:rPr lang="en-US" sz="1500" dirty="0">
                <a:solidFill>
                  <a:schemeClr val="bg1"/>
                </a:solidFill>
              </a:rPr>
              <a:t>represents purchasing power of each age </a:t>
            </a:r>
            <a:r>
              <a:rPr lang="en-US" dirty="0">
                <a:solidFill>
                  <a:schemeClr val="bg1"/>
                </a:solidFill>
              </a:rPr>
              <a:t>group</a:t>
            </a:r>
            <a:endParaRPr lang="fr-FR" dirty="0">
              <a:solidFill>
                <a:schemeClr val="bg1"/>
              </a:solidFill>
            </a:endParaRPr>
          </a:p>
        </p:txBody>
      </p:sp>
      <p:sp>
        <p:nvSpPr>
          <p:cNvPr id="10" name="Ellipse 9"/>
          <p:cNvSpPr/>
          <p:nvPr/>
        </p:nvSpPr>
        <p:spPr>
          <a:xfrm>
            <a:off x="7166915" y="4375418"/>
            <a:ext cx="1923296" cy="1812631"/>
          </a:xfrm>
          <a:prstGeom prst="ellipse">
            <a:avLst/>
          </a:prstGeom>
          <a:solidFill>
            <a:srgbClr val="21275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rPr>
              <a:t>𝜑 </a:t>
            </a:r>
          </a:p>
          <a:p>
            <a:pPr algn="ctr"/>
            <a:r>
              <a:rPr lang="en-US" sz="1500" dirty="0">
                <a:solidFill>
                  <a:schemeClr val="bg1"/>
                </a:solidFill>
              </a:rPr>
              <a:t>represents the distribution of consumption needs by age</a:t>
            </a:r>
            <a:endParaRPr lang="fr-FR" sz="1500" dirty="0">
              <a:solidFill>
                <a:schemeClr val="bg1"/>
              </a:solidFill>
            </a:endParaRPr>
          </a:p>
        </p:txBody>
      </p:sp>
      <p:cxnSp>
        <p:nvCxnSpPr>
          <p:cNvPr id="11" name="Connecteur droit avec flèche 10"/>
          <p:cNvCxnSpPr>
            <a:stCxn id="9" idx="3"/>
          </p:cNvCxnSpPr>
          <p:nvPr/>
        </p:nvCxnSpPr>
        <p:spPr>
          <a:xfrm flipH="1">
            <a:off x="7152193" y="2522874"/>
            <a:ext cx="311177" cy="412678"/>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flipH="1" flipV="1">
            <a:off x="7268016" y="4375418"/>
            <a:ext cx="1" cy="506875"/>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2356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5FF72A29-8FB7-45EC-85FE-4922FF0BC185}"/>
              </a:ext>
            </a:extLst>
          </p:cNvPr>
          <p:cNvSpPr>
            <a:spLocks noGrp="1"/>
          </p:cNvSpPr>
          <p:nvPr>
            <p:ph type="title"/>
          </p:nvPr>
        </p:nvSpPr>
        <p:spPr>
          <a:xfrm>
            <a:off x="4098054" y="207540"/>
            <a:ext cx="4910291" cy="522025"/>
          </a:xfrm>
        </p:spPr>
        <p:txBody>
          <a:bodyPr>
            <a:noAutofit/>
          </a:bodyPr>
          <a:lstStyle/>
          <a:p>
            <a:r>
              <a:rPr lang="fr-FR" sz="2100" b="1" dirty="0" err="1">
                <a:solidFill>
                  <a:schemeClr val="bg1"/>
                </a:solidFill>
              </a:rPr>
              <a:t>Economic</a:t>
            </a:r>
            <a:r>
              <a:rPr lang="fr-FR" sz="2100" b="1" dirty="0">
                <a:solidFill>
                  <a:schemeClr val="bg1"/>
                </a:solidFill>
              </a:rPr>
              <a:t> Support Ratio in </a:t>
            </a:r>
            <a:br>
              <a:rPr lang="fr-FR" sz="2100" b="1" dirty="0">
                <a:solidFill>
                  <a:schemeClr val="bg1"/>
                </a:solidFill>
              </a:rPr>
            </a:br>
            <a:r>
              <a:rPr lang="fr-FR" sz="2100" b="1" dirty="0">
                <a:solidFill>
                  <a:schemeClr val="bg1"/>
                </a:solidFill>
              </a:rPr>
              <a:t>West and Central </a:t>
            </a:r>
            <a:r>
              <a:rPr lang="fr-FR" sz="2100" b="1" dirty="0" err="1">
                <a:solidFill>
                  <a:schemeClr val="bg1"/>
                </a:solidFill>
              </a:rPr>
              <a:t>Africa</a:t>
            </a:r>
            <a:r>
              <a:rPr lang="fr-FR" sz="2100" b="1" dirty="0">
                <a:solidFill>
                  <a:schemeClr val="bg1"/>
                </a:solidFill>
              </a:rPr>
              <a:t> (WCA), 1950-2100</a:t>
            </a:r>
          </a:p>
        </p:txBody>
      </p:sp>
      <p:sp>
        <p:nvSpPr>
          <p:cNvPr id="2" name="Espace réservé du numéro de diapositive 1"/>
          <p:cNvSpPr>
            <a:spLocks noGrp="1"/>
          </p:cNvSpPr>
          <p:nvPr>
            <p:ph type="sldNum" sz="quarter" idx="12"/>
          </p:nvPr>
        </p:nvSpPr>
        <p:spPr/>
        <p:txBody>
          <a:bodyPr vert="horz" wrap="square" lIns="68580" tIns="34290" rIns="68580" bIns="34290" numCol="1" rtlCol="0" anchor="ctr" anchorCtr="0" compatLnSpc="1">
            <a:prstTxWarp prst="textNoShape">
              <a:avLst/>
            </a:prstTxWarp>
          </a:bodyPr>
          <a:lstStyle/>
          <a:p>
            <a:fld id="{89FDD5D3-9CF2-4958-834A-20B08AF0C281}" type="slidenum">
              <a:rPr lang="fr-FR" sz="1500">
                <a:solidFill>
                  <a:schemeClr val="bg1"/>
                </a:solidFill>
              </a:rPr>
              <a:pPr/>
              <a:t>11</a:t>
            </a:fld>
            <a:endParaRPr lang="fr-FR" sz="1500">
              <a:solidFill>
                <a:schemeClr val="bg1"/>
              </a:solidFill>
            </a:endParaRPr>
          </a:p>
        </p:txBody>
      </p:sp>
      <p:graphicFrame>
        <p:nvGraphicFramePr>
          <p:cNvPr id="9" name="Graphique 8">
            <a:extLst>
              <a:ext uri="{FF2B5EF4-FFF2-40B4-BE49-F238E27FC236}">
                <a16:creationId xmlns:lc="http://schemas.openxmlformats.org/drawingml/2006/lockedCanvas" xmlns:a16="http://schemas.microsoft.com/office/drawing/2014/main" xmlns="" xmlns:xdr="http://schemas.openxmlformats.org/drawingml/2006/spreadsheetDrawing" id="{D76F388C-5A81-48F2-B7E5-C4F139A36475}"/>
              </a:ext>
            </a:extLst>
          </p:cNvPr>
          <p:cNvGraphicFramePr>
            <a:graphicFrameLocks/>
          </p:cNvGraphicFramePr>
          <p:nvPr>
            <p:extLst>
              <p:ext uri="{D42A27DB-BD31-4B8C-83A1-F6EECF244321}">
                <p14:modId xmlns:p14="http://schemas.microsoft.com/office/powerpoint/2010/main" val="283287211"/>
              </p:ext>
            </p:extLst>
          </p:nvPr>
        </p:nvGraphicFramePr>
        <p:xfrm>
          <a:off x="100853" y="1116531"/>
          <a:ext cx="8907492" cy="5239821"/>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2816566" y="6538914"/>
            <a:ext cx="4020671" cy="300082"/>
          </a:xfrm>
          <a:prstGeom prst="rect">
            <a:avLst/>
          </a:prstGeom>
          <a:noFill/>
        </p:spPr>
        <p:txBody>
          <a:bodyPr wrap="square" rtlCol="0">
            <a:spAutoFit/>
          </a:bodyPr>
          <a:lstStyle/>
          <a:p>
            <a:pPr algn="ctr"/>
            <a:r>
              <a:rPr lang="fr-FR" sz="1350" b="1" dirty="0">
                <a:solidFill>
                  <a:schemeClr val="bg1"/>
                </a:solidFill>
              </a:rPr>
              <a:t>CREG-CREFAT 2019</a:t>
            </a:r>
          </a:p>
        </p:txBody>
      </p:sp>
    </p:spTree>
    <p:extLst>
      <p:ext uri="{BB962C8B-B14F-4D97-AF65-F5344CB8AC3E}">
        <p14:creationId xmlns:p14="http://schemas.microsoft.com/office/powerpoint/2010/main" val="5322423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vert="horz" wrap="square" lIns="68580" tIns="34290" rIns="68580" bIns="34290" numCol="1" rtlCol="0" anchor="ctr" anchorCtr="0" compatLnSpc="1">
            <a:prstTxWarp prst="textNoShape">
              <a:avLst/>
            </a:prstTxWarp>
          </a:bodyPr>
          <a:lstStyle/>
          <a:p>
            <a:fld id="{89FDD5D3-9CF2-4958-834A-20B08AF0C281}" type="slidenum">
              <a:rPr lang="fr-FR" sz="1500">
                <a:solidFill>
                  <a:schemeClr val="bg1"/>
                </a:solidFill>
              </a:rPr>
              <a:pPr/>
              <a:t>12</a:t>
            </a:fld>
            <a:endParaRPr lang="fr-FR" sz="1500" dirty="0">
              <a:solidFill>
                <a:schemeClr val="bg1"/>
              </a:solidFill>
            </a:endParaRPr>
          </a:p>
        </p:txBody>
      </p:sp>
      <p:sp>
        <p:nvSpPr>
          <p:cNvPr id="5" name="Rectangle 4"/>
          <p:cNvSpPr/>
          <p:nvPr/>
        </p:nvSpPr>
        <p:spPr>
          <a:xfrm>
            <a:off x="2857500" y="3429000"/>
            <a:ext cx="3429000" cy="0"/>
          </a:xfrm>
          <a:prstGeom prst="rect">
            <a:avLst/>
          </a:prstGeom>
        </p:spPr>
        <p:txBody>
          <a:bodyPr/>
          <a:lstStyle/>
          <a:p>
            <a:endParaRPr lang="fr-FR" sz="1350" dirty="0"/>
          </a:p>
        </p:txBody>
      </p:sp>
      <p:graphicFrame>
        <p:nvGraphicFramePr>
          <p:cNvPr id="14" name="Graphique 13"/>
          <p:cNvGraphicFramePr>
            <a:graphicFrameLocks/>
          </p:cNvGraphicFramePr>
          <p:nvPr>
            <p:extLst>
              <p:ext uri="{D42A27DB-BD31-4B8C-83A1-F6EECF244321}">
                <p14:modId xmlns:p14="http://schemas.microsoft.com/office/powerpoint/2010/main" val="2743425705"/>
              </p:ext>
            </p:extLst>
          </p:nvPr>
        </p:nvGraphicFramePr>
        <p:xfrm>
          <a:off x="61645" y="1087655"/>
          <a:ext cx="8853755" cy="5246403"/>
        </p:xfrm>
        <a:graphic>
          <a:graphicData uri="http://schemas.openxmlformats.org/drawingml/2006/chart">
            <c:chart xmlns:c="http://schemas.openxmlformats.org/drawingml/2006/chart" xmlns:r="http://schemas.openxmlformats.org/officeDocument/2006/relationships" r:id="rId3"/>
          </a:graphicData>
        </a:graphic>
      </p:graphicFrame>
      <p:sp>
        <p:nvSpPr>
          <p:cNvPr id="18" name="ZoneTexte 2"/>
          <p:cNvSpPr txBox="1"/>
          <p:nvPr/>
        </p:nvSpPr>
        <p:spPr>
          <a:xfrm>
            <a:off x="2233062" y="3242935"/>
            <a:ext cx="779646"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600" b="1" dirty="0"/>
              <a:t>1985</a:t>
            </a:r>
          </a:p>
        </p:txBody>
      </p:sp>
      <p:cxnSp>
        <p:nvCxnSpPr>
          <p:cNvPr id="19" name="Connecteur droit avec flèche 18"/>
          <p:cNvCxnSpPr/>
          <p:nvPr/>
        </p:nvCxnSpPr>
        <p:spPr>
          <a:xfrm>
            <a:off x="2687676" y="3518118"/>
            <a:ext cx="129350" cy="889370"/>
          </a:xfrm>
          <a:prstGeom prst="straightConnector1">
            <a:avLst/>
          </a:prstGeom>
          <a:ln w="25400">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20" name="ZoneTexte 2"/>
          <p:cNvSpPr txBox="1"/>
          <p:nvPr/>
        </p:nvSpPr>
        <p:spPr>
          <a:xfrm>
            <a:off x="3156510" y="3173290"/>
            <a:ext cx="83856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600" b="1" dirty="0">
                <a:solidFill>
                  <a:srgbClr val="C00000"/>
                </a:solidFill>
              </a:rPr>
              <a:t>1995</a:t>
            </a:r>
          </a:p>
        </p:txBody>
      </p:sp>
      <p:cxnSp>
        <p:nvCxnSpPr>
          <p:cNvPr id="21" name="Connecteur droit avec flèche 20"/>
          <p:cNvCxnSpPr/>
          <p:nvPr/>
        </p:nvCxnSpPr>
        <p:spPr>
          <a:xfrm>
            <a:off x="3292123" y="3452197"/>
            <a:ext cx="106864" cy="1015589"/>
          </a:xfrm>
          <a:prstGeom prst="straightConnector1">
            <a:avLst/>
          </a:prstGeom>
          <a:ln w="25400">
            <a:solidFill>
              <a:srgbClr val="C00000"/>
            </a:solidFill>
            <a:tailEnd type="triangle"/>
          </a:ln>
        </p:spPr>
        <p:style>
          <a:lnRef idx="1">
            <a:schemeClr val="accent6"/>
          </a:lnRef>
          <a:fillRef idx="0">
            <a:schemeClr val="accent6"/>
          </a:fillRef>
          <a:effectRef idx="0">
            <a:schemeClr val="accent6"/>
          </a:effectRef>
          <a:fontRef idx="minor">
            <a:schemeClr val="tx1"/>
          </a:fontRef>
        </p:style>
      </p:cxnSp>
      <p:sp>
        <p:nvSpPr>
          <p:cNvPr id="12" name="Titre 5">
            <a:extLst>
              <a:ext uri="{FF2B5EF4-FFF2-40B4-BE49-F238E27FC236}">
                <a16:creationId xmlns:a16="http://schemas.microsoft.com/office/drawing/2014/main" xmlns="" id="{5FF72A29-8FB7-45EC-85FE-4922FF0BC185}"/>
              </a:ext>
            </a:extLst>
          </p:cNvPr>
          <p:cNvSpPr>
            <a:spLocks noGrp="1"/>
          </p:cNvSpPr>
          <p:nvPr>
            <p:ph type="title"/>
          </p:nvPr>
        </p:nvSpPr>
        <p:spPr>
          <a:xfrm>
            <a:off x="4098054" y="226790"/>
            <a:ext cx="4910291" cy="522025"/>
          </a:xfrm>
        </p:spPr>
        <p:txBody>
          <a:bodyPr>
            <a:noAutofit/>
          </a:bodyPr>
          <a:lstStyle/>
          <a:p>
            <a:r>
              <a:rPr lang="fr-FR" sz="2100" b="1" dirty="0" err="1">
                <a:solidFill>
                  <a:schemeClr val="bg1"/>
                </a:solidFill>
              </a:rPr>
              <a:t>Demographic</a:t>
            </a:r>
            <a:r>
              <a:rPr lang="fr-FR" sz="2100" b="1" dirty="0">
                <a:solidFill>
                  <a:schemeClr val="bg1"/>
                </a:solidFill>
              </a:rPr>
              <a:t> </a:t>
            </a:r>
            <a:r>
              <a:rPr lang="fr-FR" sz="2100" b="1" dirty="0" err="1">
                <a:solidFill>
                  <a:schemeClr val="bg1"/>
                </a:solidFill>
              </a:rPr>
              <a:t>Dividend</a:t>
            </a:r>
            <a:r>
              <a:rPr lang="fr-FR" sz="2100" b="1" dirty="0">
                <a:solidFill>
                  <a:schemeClr val="bg1"/>
                </a:solidFill>
              </a:rPr>
              <a:t> Profile in </a:t>
            </a:r>
            <a:br>
              <a:rPr lang="fr-FR" sz="2100" b="1" dirty="0">
                <a:solidFill>
                  <a:schemeClr val="bg1"/>
                </a:solidFill>
              </a:rPr>
            </a:br>
            <a:r>
              <a:rPr lang="fr-FR" sz="2100" b="1" dirty="0">
                <a:solidFill>
                  <a:schemeClr val="bg1"/>
                </a:solidFill>
              </a:rPr>
              <a:t>West and Central </a:t>
            </a:r>
            <a:r>
              <a:rPr lang="fr-FR" sz="2100" b="1" dirty="0" err="1">
                <a:solidFill>
                  <a:schemeClr val="bg1"/>
                </a:solidFill>
              </a:rPr>
              <a:t>Africa</a:t>
            </a:r>
            <a:r>
              <a:rPr lang="fr-FR" sz="2100" b="1" dirty="0">
                <a:solidFill>
                  <a:schemeClr val="bg1"/>
                </a:solidFill>
              </a:rPr>
              <a:t> (WCA), 1950-2100</a:t>
            </a:r>
          </a:p>
        </p:txBody>
      </p:sp>
      <p:sp>
        <p:nvSpPr>
          <p:cNvPr id="13" name="ZoneTexte 12"/>
          <p:cNvSpPr txBox="1"/>
          <p:nvPr/>
        </p:nvSpPr>
        <p:spPr>
          <a:xfrm>
            <a:off x="2687676" y="6443688"/>
            <a:ext cx="4020671" cy="300082"/>
          </a:xfrm>
          <a:prstGeom prst="rect">
            <a:avLst/>
          </a:prstGeom>
          <a:noFill/>
        </p:spPr>
        <p:txBody>
          <a:bodyPr wrap="square" rtlCol="0">
            <a:spAutoFit/>
          </a:bodyPr>
          <a:lstStyle/>
          <a:p>
            <a:pPr algn="ctr"/>
            <a:r>
              <a:rPr lang="fr-FR" sz="1350" b="1" dirty="0">
                <a:solidFill>
                  <a:schemeClr val="bg1"/>
                </a:solidFill>
              </a:rPr>
              <a:t>CREG-CREFAT 2019</a:t>
            </a:r>
          </a:p>
        </p:txBody>
      </p:sp>
    </p:spTree>
    <p:extLst>
      <p:ext uri="{BB962C8B-B14F-4D97-AF65-F5344CB8AC3E}">
        <p14:creationId xmlns:p14="http://schemas.microsoft.com/office/powerpoint/2010/main" val="389774018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 xmlns:a16="http://schemas.microsoft.com/office/drawing/2014/main" id="{4E2FF914-A8C4-4F2A-B177-8D5F975EC1D2}"/>
              </a:ext>
            </a:extLst>
          </p:cNvPr>
          <p:cNvSpPr>
            <a:spLocks noGrp="1"/>
          </p:cNvSpPr>
          <p:nvPr>
            <p:ph type="title"/>
          </p:nvPr>
        </p:nvSpPr>
        <p:spPr>
          <a:xfrm>
            <a:off x="1430242" y="2052542"/>
            <a:ext cx="6216284" cy="1483006"/>
          </a:xfrm>
          <a:solidFill>
            <a:schemeClr val="bg1">
              <a:lumMod val="95000"/>
            </a:schemeClr>
          </a:solidFill>
        </p:spPr>
        <p:txBody>
          <a:bodyPr>
            <a:normAutofit fontScale="90000"/>
          </a:bodyPr>
          <a:lstStyle/>
          <a:p>
            <a:pPr algn="ctr"/>
            <a:r>
              <a:rPr lang="fr-FR" dirty="0"/>
              <a:t/>
            </a:r>
            <a:br>
              <a:rPr lang="fr-FR" dirty="0"/>
            </a:br>
            <a:r>
              <a:rPr lang="fr-FR" sz="3975" dirty="0"/>
              <a:t>»</a:t>
            </a:r>
            <a:r>
              <a:rPr lang="fr-FR" sz="3975" dirty="0">
                <a:solidFill>
                  <a:schemeClr val="tx2"/>
                </a:solidFill>
              </a:rPr>
              <a:t> »</a:t>
            </a:r>
            <a:r>
              <a:rPr lang="fr-FR" sz="3975" dirty="0">
                <a:solidFill>
                  <a:schemeClr val="bg1">
                    <a:lumMod val="50000"/>
                  </a:schemeClr>
                </a:solidFill>
              </a:rPr>
              <a:t> » </a:t>
            </a:r>
            <a:r>
              <a:rPr lang="fr-FR" sz="3975" dirty="0">
                <a:solidFill>
                  <a:schemeClr val="tx2"/>
                </a:solidFill>
              </a:rPr>
              <a:t>Perspectives</a:t>
            </a:r>
            <a:br>
              <a:rPr lang="fr-FR" sz="3975" dirty="0">
                <a:solidFill>
                  <a:schemeClr val="tx2"/>
                </a:solidFill>
              </a:rPr>
            </a:br>
            <a:endParaRPr lang="fr-FR" dirty="0">
              <a:solidFill>
                <a:schemeClr val="tx2"/>
              </a:solidFill>
            </a:endParaRPr>
          </a:p>
        </p:txBody>
      </p:sp>
      <p:sp>
        <p:nvSpPr>
          <p:cNvPr id="2" name="Espace réservé du numéro de diapositive 1"/>
          <p:cNvSpPr>
            <a:spLocks noGrp="1"/>
          </p:cNvSpPr>
          <p:nvPr>
            <p:ph type="sldNum" sz="quarter" idx="12"/>
          </p:nvPr>
        </p:nvSpPr>
        <p:spPr/>
        <p:txBody>
          <a:bodyPr vert="horz" wrap="square" lIns="68580" tIns="34290" rIns="68580" bIns="34290" numCol="1" rtlCol="0" anchor="ctr" anchorCtr="0" compatLnSpc="1">
            <a:prstTxWarp prst="textNoShape">
              <a:avLst/>
            </a:prstTxWarp>
          </a:bodyPr>
          <a:lstStyle/>
          <a:p>
            <a:fld id="{89FDD5D3-9CF2-4958-834A-20B08AF0C281}" type="slidenum">
              <a:rPr lang="fr-FR" sz="1500">
                <a:solidFill>
                  <a:prstClr val="white"/>
                </a:solidFill>
              </a:rPr>
              <a:pPr/>
              <a:t>13</a:t>
            </a:fld>
            <a:endParaRPr lang="fr-FR" sz="1500">
              <a:solidFill>
                <a:prstClr val="white"/>
              </a:solidFill>
            </a:endParaRPr>
          </a:p>
        </p:txBody>
      </p:sp>
      <p:sp>
        <p:nvSpPr>
          <p:cNvPr id="4" name="Titre 4">
            <a:extLst>
              <a:ext uri="{FF2B5EF4-FFF2-40B4-BE49-F238E27FC236}">
                <a16:creationId xmlns="" xmlns:a16="http://schemas.microsoft.com/office/drawing/2014/main" id="{4E2FF914-A8C4-4F2A-B177-8D5F975EC1D2}"/>
              </a:ext>
            </a:extLst>
          </p:cNvPr>
          <p:cNvSpPr txBox="1">
            <a:spLocks/>
          </p:cNvSpPr>
          <p:nvPr/>
        </p:nvSpPr>
        <p:spPr>
          <a:xfrm>
            <a:off x="1430242" y="3698440"/>
            <a:ext cx="6135215" cy="975393"/>
          </a:xfrm>
          <a:prstGeom prst="rect">
            <a:avLst/>
          </a:prstGeom>
          <a:noFill/>
        </p:spPr>
        <p:txBody>
          <a:bodyPr vert="horz" lIns="68580" tIns="34290" rIns="68580" bIns="3429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r>
              <a:rPr lang="fr-FR" sz="1800" dirty="0">
                <a:solidFill>
                  <a:prstClr val="black"/>
                </a:solidFill>
              </a:rPr>
              <a:t/>
            </a:r>
            <a:br>
              <a:rPr lang="fr-FR" sz="1800" dirty="0">
                <a:solidFill>
                  <a:prstClr val="black"/>
                </a:solidFill>
              </a:rPr>
            </a:br>
            <a:r>
              <a:rPr lang="en-US" sz="1800" dirty="0">
                <a:solidFill>
                  <a:prstClr val="black"/>
                </a:solidFill>
              </a:rPr>
              <a:t>Projections of the support ratio according to fertility scenarios</a:t>
            </a:r>
            <a:endParaRPr lang="fr-FR" sz="1800" dirty="0">
              <a:solidFill>
                <a:prstClr val="black"/>
              </a:solidFill>
            </a:endParaRPr>
          </a:p>
        </p:txBody>
      </p:sp>
      <p:sp>
        <p:nvSpPr>
          <p:cNvPr id="3" name="ZoneTexte 2"/>
          <p:cNvSpPr txBox="1"/>
          <p:nvPr/>
        </p:nvSpPr>
        <p:spPr>
          <a:xfrm>
            <a:off x="2467537" y="5109662"/>
            <a:ext cx="4141694" cy="369332"/>
          </a:xfrm>
          <a:prstGeom prst="rect">
            <a:avLst/>
          </a:prstGeom>
          <a:noFill/>
        </p:spPr>
        <p:txBody>
          <a:bodyPr wrap="square" rtlCol="0">
            <a:spAutoFit/>
          </a:bodyPr>
          <a:lstStyle/>
          <a:p>
            <a:pPr algn="ctr"/>
            <a:r>
              <a:rPr lang="en-US" b="1" dirty="0">
                <a:solidFill>
                  <a:srgbClr val="0070C0"/>
                </a:solidFill>
              </a:rPr>
              <a:t>Case of the West and Central Africa</a:t>
            </a:r>
            <a:endParaRPr lang="fr-FR" b="1" dirty="0">
              <a:solidFill>
                <a:srgbClr val="0070C0"/>
              </a:solidFill>
            </a:endParaRPr>
          </a:p>
        </p:txBody>
      </p:sp>
    </p:spTree>
    <p:extLst>
      <p:ext uri="{BB962C8B-B14F-4D97-AF65-F5344CB8AC3E}">
        <p14:creationId xmlns:p14="http://schemas.microsoft.com/office/powerpoint/2010/main" val="2950378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A1B85DDA-F7DA-40AF-883B-2B3D181F64A6}"/>
              </a:ext>
            </a:extLst>
          </p:cNvPr>
          <p:cNvSpPr>
            <a:spLocks noGrp="1"/>
          </p:cNvSpPr>
          <p:nvPr>
            <p:ph type="sldNum" sz="quarter" idx="12"/>
          </p:nvPr>
        </p:nvSpPr>
        <p:spPr>
          <a:xfrm>
            <a:off x="7526376" y="5682929"/>
            <a:ext cx="424428" cy="324036"/>
          </a:xfrm>
          <a:solidFill>
            <a:schemeClr val="bg1">
              <a:lumMod val="95000"/>
            </a:schemeClr>
          </a:solidFill>
        </p:spPr>
        <p:txBody>
          <a:bodyPr/>
          <a:lstStyle/>
          <a:p>
            <a:fld id="{56F8D2F3-0524-4904-AA0D-FAD02F30B5C3}" type="slidenum">
              <a:rPr lang="en-US" altLang="en-US" sz="1200"/>
              <a:pPr/>
              <a:t>14</a:t>
            </a:fld>
            <a:endParaRPr lang="en-US" altLang="en-US" sz="1350" dirty="0"/>
          </a:p>
        </p:txBody>
      </p:sp>
      <p:sp>
        <p:nvSpPr>
          <p:cNvPr id="7" name="ZoneTexte 6"/>
          <p:cNvSpPr txBox="1"/>
          <p:nvPr/>
        </p:nvSpPr>
        <p:spPr>
          <a:xfrm>
            <a:off x="155699" y="1057918"/>
            <a:ext cx="4332824" cy="400110"/>
          </a:xfrm>
          <a:prstGeom prst="rect">
            <a:avLst/>
          </a:prstGeom>
          <a:noFill/>
        </p:spPr>
        <p:txBody>
          <a:bodyPr wrap="square" rtlCol="0">
            <a:spAutoFit/>
          </a:bodyPr>
          <a:lstStyle/>
          <a:p>
            <a:pPr algn="ctr" defTabSz="257175"/>
            <a:r>
              <a:rPr lang="fr-FR" sz="2000" b="1" dirty="0">
                <a:latin typeface="+mj-lt"/>
              </a:rPr>
              <a:t>West </a:t>
            </a:r>
            <a:r>
              <a:rPr lang="fr-FR" sz="2000" b="1" dirty="0" err="1">
                <a:latin typeface="+mj-lt"/>
              </a:rPr>
              <a:t>Africa</a:t>
            </a:r>
            <a:endParaRPr lang="fr-FR" sz="2000" b="1" dirty="0">
              <a:latin typeface="+mj-lt"/>
            </a:endParaRPr>
          </a:p>
        </p:txBody>
      </p:sp>
      <p:sp>
        <p:nvSpPr>
          <p:cNvPr id="9" name="ZoneTexte 8"/>
          <p:cNvSpPr txBox="1"/>
          <p:nvPr/>
        </p:nvSpPr>
        <p:spPr>
          <a:xfrm>
            <a:off x="5316877" y="1032363"/>
            <a:ext cx="3706277" cy="400110"/>
          </a:xfrm>
          <a:prstGeom prst="rect">
            <a:avLst/>
          </a:prstGeom>
          <a:noFill/>
        </p:spPr>
        <p:txBody>
          <a:bodyPr wrap="square" rtlCol="0">
            <a:spAutoFit/>
          </a:bodyPr>
          <a:lstStyle/>
          <a:p>
            <a:pPr algn="ctr" defTabSz="257175"/>
            <a:r>
              <a:rPr lang="fr-FR" sz="2000" b="1" dirty="0">
                <a:latin typeface="+mj-lt"/>
              </a:rPr>
              <a:t>West and Central </a:t>
            </a:r>
            <a:r>
              <a:rPr lang="fr-FR" sz="2000" b="1" dirty="0" err="1">
                <a:latin typeface="+mj-lt"/>
              </a:rPr>
              <a:t>Africa</a:t>
            </a:r>
            <a:endParaRPr lang="fr-FR" sz="2000" b="1" dirty="0">
              <a:latin typeface="+mj-lt"/>
            </a:endParaRPr>
          </a:p>
        </p:txBody>
      </p:sp>
      <p:sp>
        <p:nvSpPr>
          <p:cNvPr id="10" name="Titre 5">
            <a:extLst>
              <a:ext uri="{FF2B5EF4-FFF2-40B4-BE49-F238E27FC236}">
                <a16:creationId xmlns:a16="http://schemas.microsoft.com/office/drawing/2014/main" xmlns="" id="{5FF72A29-8FB7-45EC-85FE-4922FF0BC185}"/>
              </a:ext>
            </a:extLst>
          </p:cNvPr>
          <p:cNvSpPr txBox="1">
            <a:spLocks/>
          </p:cNvSpPr>
          <p:nvPr/>
        </p:nvSpPr>
        <p:spPr>
          <a:xfrm>
            <a:off x="4147171" y="144379"/>
            <a:ext cx="4772724" cy="74114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rPr>
              <a:t>Projections of the support ratio </a:t>
            </a:r>
            <a:endParaRPr lang="en-US" sz="2400" b="1" dirty="0" smtClean="0">
              <a:solidFill>
                <a:schemeClr val="bg1"/>
              </a:solidFill>
            </a:endParaRPr>
          </a:p>
          <a:p>
            <a:r>
              <a:rPr lang="en-US" sz="2400" b="1" dirty="0" smtClean="0">
                <a:solidFill>
                  <a:schemeClr val="bg1"/>
                </a:solidFill>
              </a:rPr>
              <a:t>according </a:t>
            </a:r>
            <a:r>
              <a:rPr lang="en-US" sz="2400" b="1" dirty="0">
                <a:solidFill>
                  <a:schemeClr val="bg1"/>
                </a:solidFill>
              </a:rPr>
              <a:t>to fertility </a:t>
            </a:r>
            <a:r>
              <a:rPr lang="en-US" sz="2400" b="1" dirty="0" err="1" smtClean="0">
                <a:solidFill>
                  <a:schemeClr val="bg1"/>
                </a:solidFill>
              </a:rPr>
              <a:t>scenarii</a:t>
            </a:r>
            <a:endParaRPr lang="en-US" sz="2400" b="1" dirty="0">
              <a:solidFill>
                <a:schemeClr val="bg1"/>
              </a:solidFill>
            </a:endParaRPr>
          </a:p>
        </p:txBody>
      </p:sp>
      <p:graphicFrame>
        <p:nvGraphicFramePr>
          <p:cNvPr id="11" name="Graphique 10"/>
          <p:cNvGraphicFramePr>
            <a:graphicFrameLocks/>
          </p:cNvGraphicFramePr>
          <p:nvPr>
            <p:extLst>
              <p:ext uri="{D42A27DB-BD31-4B8C-83A1-F6EECF244321}">
                <p14:modId xmlns:p14="http://schemas.microsoft.com/office/powerpoint/2010/main" val="1573312007"/>
              </p:ext>
            </p:extLst>
          </p:nvPr>
        </p:nvGraphicFramePr>
        <p:xfrm>
          <a:off x="4642036" y="1458028"/>
          <a:ext cx="4381118" cy="4503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phique 12"/>
          <p:cNvGraphicFramePr>
            <a:graphicFrameLocks/>
          </p:cNvGraphicFramePr>
          <p:nvPr>
            <p:extLst>
              <p:ext uri="{D42A27DB-BD31-4B8C-83A1-F6EECF244321}">
                <p14:modId xmlns:p14="http://schemas.microsoft.com/office/powerpoint/2010/main" val="2087869976"/>
              </p:ext>
            </p:extLst>
          </p:nvPr>
        </p:nvGraphicFramePr>
        <p:xfrm>
          <a:off x="121025" y="1460467"/>
          <a:ext cx="4402173" cy="4500725"/>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p:cNvSpPr txBox="1"/>
          <p:nvPr/>
        </p:nvSpPr>
        <p:spPr>
          <a:xfrm>
            <a:off x="2512862" y="5661111"/>
            <a:ext cx="4020671" cy="300082"/>
          </a:xfrm>
          <a:prstGeom prst="rect">
            <a:avLst/>
          </a:prstGeom>
          <a:noFill/>
        </p:spPr>
        <p:txBody>
          <a:bodyPr wrap="square" rtlCol="0">
            <a:spAutoFit/>
          </a:bodyPr>
          <a:lstStyle/>
          <a:p>
            <a:pPr algn="ctr"/>
            <a:r>
              <a:rPr lang="fr-FR" sz="1350" dirty="0">
                <a:solidFill>
                  <a:schemeClr val="bg1"/>
                </a:solidFill>
              </a:rPr>
              <a:t>CREG-CREFAT 2019</a:t>
            </a:r>
          </a:p>
        </p:txBody>
      </p:sp>
    </p:spTree>
    <p:extLst>
      <p:ext uri="{BB962C8B-B14F-4D97-AF65-F5344CB8AC3E}">
        <p14:creationId xmlns:p14="http://schemas.microsoft.com/office/powerpoint/2010/main" val="119193040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 xmlns:a16="http://schemas.microsoft.com/office/drawing/2014/main" id="{4E2FF914-A8C4-4F2A-B177-8D5F975EC1D2}"/>
              </a:ext>
            </a:extLst>
          </p:cNvPr>
          <p:cNvSpPr>
            <a:spLocks noGrp="1"/>
          </p:cNvSpPr>
          <p:nvPr>
            <p:ph type="title"/>
          </p:nvPr>
        </p:nvSpPr>
        <p:spPr>
          <a:xfrm>
            <a:off x="1542779" y="2354219"/>
            <a:ext cx="5991207" cy="1483006"/>
          </a:xfrm>
          <a:solidFill>
            <a:schemeClr val="bg1">
              <a:lumMod val="95000"/>
            </a:schemeClr>
          </a:solidFill>
        </p:spPr>
        <p:txBody>
          <a:bodyPr>
            <a:normAutofit/>
          </a:bodyPr>
          <a:lstStyle/>
          <a:p>
            <a:pPr algn="ctr"/>
            <a:r>
              <a:rPr lang="fr-FR" sz="3200" dirty="0"/>
              <a:t/>
            </a:r>
            <a:br>
              <a:rPr lang="fr-FR" sz="3200" dirty="0"/>
            </a:br>
            <a:r>
              <a:rPr lang="fr-FR" sz="3200" dirty="0"/>
              <a:t>»</a:t>
            </a:r>
            <a:r>
              <a:rPr lang="fr-FR" sz="3200" dirty="0">
                <a:solidFill>
                  <a:schemeClr val="tx2"/>
                </a:solidFill>
              </a:rPr>
              <a:t> »</a:t>
            </a:r>
            <a:r>
              <a:rPr lang="fr-FR" sz="3200" dirty="0">
                <a:solidFill>
                  <a:schemeClr val="bg1">
                    <a:lumMod val="50000"/>
                  </a:schemeClr>
                </a:solidFill>
              </a:rPr>
              <a:t> » </a:t>
            </a:r>
            <a:r>
              <a:rPr lang="fr-FR" sz="3200" dirty="0" smtClean="0">
                <a:solidFill>
                  <a:schemeClr val="tx2"/>
                </a:solidFill>
              </a:rPr>
              <a:t>ECONOMIC GAINS</a:t>
            </a:r>
            <a:endParaRPr lang="fr-FR" sz="3200" dirty="0">
              <a:solidFill>
                <a:schemeClr val="tx2"/>
              </a:solidFill>
            </a:endParaRPr>
          </a:p>
        </p:txBody>
      </p:sp>
      <p:sp>
        <p:nvSpPr>
          <p:cNvPr id="2" name="Espace réservé du numéro de diapositive 1"/>
          <p:cNvSpPr>
            <a:spLocks noGrp="1"/>
          </p:cNvSpPr>
          <p:nvPr>
            <p:ph type="sldNum" sz="quarter" idx="12"/>
          </p:nvPr>
        </p:nvSpPr>
        <p:spPr/>
        <p:txBody>
          <a:bodyPr vert="horz" wrap="square" lIns="68580" tIns="34290" rIns="68580" bIns="34290" numCol="1" rtlCol="0" anchor="ctr" anchorCtr="0" compatLnSpc="1">
            <a:prstTxWarp prst="textNoShape">
              <a:avLst/>
            </a:prstTxWarp>
          </a:bodyPr>
          <a:lstStyle/>
          <a:p>
            <a:fld id="{89FDD5D3-9CF2-4958-834A-20B08AF0C281}" type="slidenum">
              <a:rPr lang="fr-FR" sz="1500">
                <a:solidFill>
                  <a:prstClr val="white"/>
                </a:solidFill>
              </a:rPr>
              <a:pPr/>
              <a:t>15</a:t>
            </a:fld>
            <a:endParaRPr lang="fr-FR" sz="1500">
              <a:solidFill>
                <a:prstClr val="white"/>
              </a:solidFill>
            </a:endParaRPr>
          </a:p>
        </p:txBody>
      </p:sp>
      <p:sp>
        <p:nvSpPr>
          <p:cNvPr id="6" name="ZoneTexte 5"/>
          <p:cNvSpPr txBox="1"/>
          <p:nvPr/>
        </p:nvSpPr>
        <p:spPr>
          <a:xfrm>
            <a:off x="2467536" y="4163910"/>
            <a:ext cx="4847663" cy="461665"/>
          </a:xfrm>
          <a:prstGeom prst="rect">
            <a:avLst/>
          </a:prstGeom>
          <a:noFill/>
        </p:spPr>
        <p:txBody>
          <a:bodyPr wrap="square" rtlCol="0">
            <a:spAutoFit/>
          </a:bodyPr>
          <a:lstStyle/>
          <a:p>
            <a:pPr algn="ctr"/>
            <a:r>
              <a:rPr lang="en-US" sz="2400" b="1" dirty="0">
                <a:solidFill>
                  <a:srgbClr val="0070C0"/>
                </a:solidFill>
              </a:rPr>
              <a:t>Case of the West and Central Africa</a:t>
            </a:r>
            <a:endParaRPr lang="fr-FR" sz="2400" b="1" dirty="0">
              <a:solidFill>
                <a:srgbClr val="0070C0"/>
              </a:solidFill>
            </a:endParaRPr>
          </a:p>
        </p:txBody>
      </p:sp>
    </p:spTree>
    <p:extLst>
      <p:ext uri="{BB962C8B-B14F-4D97-AF65-F5344CB8AC3E}">
        <p14:creationId xmlns:p14="http://schemas.microsoft.com/office/powerpoint/2010/main" val="33513928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vert="horz" wrap="square" lIns="68580" tIns="34290" rIns="68580" bIns="34290" numCol="1" rtlCol="0" anchor="ctr" anchorCtr="0" compatLnSpc="1">
            <a:prstTxWarp prst="textNoShape">
              <a:avLst/>
            </a:prstTxWarp>
          </a:bodyPr>
          <a:lstStyle/>
          <a:p>
            <a:fld id="{89FDD5D3-9CF2-4958-834A-20B08AF0C281}" type="slidenum">
              <a:rPr lang="fr-FR" sz="1500">
                <a:solidFill>
                  <a:prstClr val="white"/>
                </a:solidFill>
              </a:rPr>
              <a:pPr/>
              <a:t>16</a:t>
            </a:fld>
            <a:endParaRPr lang="fr-FR" sz="1500">
              <a:solidFill>
                <a:prstClr val="white"/>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128356718"/>
              </p:ext>
            </p:extLst>
          </p:nvPr>
        </p:nvGraphicFramePr>
        <p:xfrm>
          <a:off x="94131" y="1058783"/>
          <a:ext cx="8868334" cy="5149511"/>
        </p:xfrm>
        <a:graphic>
          <a:graphicData uri="http://schemas.openxmlformats.org/drawingml/2006/table">
            <a:tbl>
              <a:tblPr/>
              <a:tblGrid>
                <a:gridCol w="861004"/>
                <a:gridCol w="1291505"/>
                <a:gridCol w="1291505"/>
                <a:gridCol w="1291505"/>
                <a:gridCol w="258300"/>
                <a:gridCol w="1291505"/>
                <a:gridCol w="1291505"/>
                <a:gridCol w="1291505"/>
              </a:tblGrid>
              <a:tr h="366879">
                <a:tc>
                  <a:txBody>
                    <a:bodyPr/>
                    <a:lstStyle/>
                    <a:p>
                      <a:pPr algn="l" fontAlgn="b"/>
                      <a:endParaRPr lang="fr-FR" sz="20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fr-FR" sz="2000" b="1" i="0" u="none" strike="noStrike" dirty="0" err="1">
                          <a:solidFill>
                            <a:srgbClr val="000000"/>
                          </a:solidFill>
                          <a:effectLst/>
                          <a:latin typeface="Calibri" panose="020F0502020204030204" pitchFamily="34" charset="0"/>
                        </a:rPr>
                        <a:t>SR_low</a:t>
                      </a:r>
                      <a:endParaRPr lang="fr-FR" sz="2000" b="1"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2000" b="1" i="0" u="none" strike="noStrike" dirty="0" err="1">
                          <a:solidFill>
                            <a:srgbClr val="000000"/>
                          </a:solidFill>
                          <a:effectLst/>
                          <a:latin typeface="Calibri" panose="020F0502020204030204" pitchFamily="34" charset="0"/>
                        </a:rPr>
                        <a:t>SR_med</a:t>
                      </a:r>
                      <a:endParaRPr lang="fr-FR" sz="2000" b="1"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2000" b="1" i="0" u="none" strike="noStrike" dirty="0" err="1">
                          <a:solidFill>
                            <a:srgbClr val="000000"/>
                          </a:solidFill>
                          <a:effectLst/>
                          <a:latin typeface="Calibri" panose="020F0502020204030204" pitchFamily="34" charset="0"/>
                        </a:rPr>
                        <a:t>SR_High</a:t>
                      </a:r>
                      <a:endParaRPr lang="fr-FR" sz="2000" b="1"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fr-FR" sz="2000" b="1" i="0" u="none" strike="noStrike" dirty="0" err="1">
                          <a:solidFill>
                            <a:srgbClr val="000000"/>
                          </a:solidFill>
                          <a:effectLst/>
                          <a:latin typeface="Calibri" panose="020F0502020204030204" pitchFamily="34" charset="0"/>
                        </a:rPr>
                        <a:t>DD_low</a:t>
                      </a:r>
                      <a:endParaRPr lang="fr-FR" sz="2000" b="1"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2000" b="1" i="0" u="none" strike="noStrike" dirty="0" err="1">
                          <a:solidFill>
                            <a:srgbClr val="000000"/>
                          </a:solidFill>
                          <a:effectLst/>
                          <a:latin typeface="Calibri" panose="020F0502020204030204" pitchFamily="34" charset="0"/>
                        </a:rPr>
                        <a:t>DD_med</a:t>
                      </a:r>
                      <a:endParaRPr lang="fr-FR" sz="2000" b="1"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2000" b="1" i="0" u="none" strike="noStrike" dirty="0" err="1">
                          <a:solidFill>
                            <a:srgbClr val="000000"/>
                          </a:solidFill>
                          <a:effectLst/>
                          <a:latin typeface="Calibri" panose="020F0502020204030204" pitchFamily="34" charset="0"/>
                        </a:rPr>
                        <a:t>DD_High</a:t>
                      </a:r>
                      <a:endParaRPr lang="fr-FR" sz="2000" b="1"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r>
              <a:tr h="702404">
                <a:tc>
                  <a:txBody>
                    <a:bodyPr/>
                    <a:lstStyle/>
                    <a:p>
                      <a:pPr algn="ctr" fontAlgn="b"/>
                      <a:r>
                        <a:rPr lang="fr-FR" sz="1500" b="0" i="1" u="none" strike="noStrike" dirty="0" err="1" smtClean="0">
                          <a:solidFill>
                            <a:schemeClr val="tx1"/>
                          </a:solidFill>
                          <a:effectLst/>
                          <a:latin typeface="Calibri" panose="020F0502020204030204" pitchFamily="34" charset="0"/>
                        </a:rPr>
                        <a:t>Year</a:t>
                      </a:r>
                      <a:endParaRPr lang="fr-FR" sz="1500" b="0" i="0" u="none" strike="noStrike" dirty="0">
                        <a:solidFill>
                          <a:schemeClr val="tx1"/>
                        </a:solidFill>
                        <a:effectLst/>
                        <a:latin typeface="Calibri" panose="020F0502020204030204" pitchFamily="34" charset="0"/>
                      </a:endParaRPr>
                    </a:p>
                  </a:txBody>
                  <a:tcPr marL="4763" marR="4763" marT="4763" marB="0" anchor="b">
                    <a:lnL>
                      <a:noFill/>
                    </a:lnL>
                    <a:lnR>
                      <a:noFill/>
                    </a:lnR>
                    <a:lnT>
                      <a:noFill/>
                    </a:lnT>
                    <a:lnB>
                      <a:noFill/>
                    </a:lnB>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800" b="1" i="0" u="none" strike="noStrike" dirty="0" smtClean="0">
                          <a:solidFill>
                            <a:schemeClr val="tx1"/>
                          </a:solidFill>
                          <a:effectLst/>
                          <a:latin typeface="Calibri" panose="020F0502020204030204" pitchFamily="34" charset="0"/>
                        </a:rPr>
                        <a:t>West</a:t>
                      </a:r>
                      <a:r>
                        <a:rPr lang="fr-FR" sz="1800" b="1" i="0" u="none" strike="noStrike" baseline="0" dirty="0" smtClean="0">
                          <a:solidFill>
                            <a:schemeClr val="tx1"/>
                          </a:solidFill>
                          <a:effectLst/>
                          <a:latin typeface="Calibri" panose="020F0502020204030204" pitchFamily="34" charset="0"/>
                        </a:rPr>
                        <a:t> </a:t>
                      </a:r>
                      <a:r>
                        <a:rPr lang="fr-FR" sz="1800" b="1" i="0" u="none" strike="noStrike" baseline="0" dirty="0" err="1" smtClean="0">
                          <a:solidFill>
                            <a:schemeClr val="tx1"/>
                          </a:solidFill>
                          <a:effectLst/>
                          <a:latin typeface="Calibri" panose="020F0502020204030204" pitchFamily="34" charset="0"/>
                        </a:rPr>
                        <a:t>Africa</a:t>
                      </a:r>
                      <a:r>
                        <a:rPr lang="fr-FR" sz="1800" b="1" i="0" u="none" strike="noStrike" dirty="0" smtClean="0">
                          <a:solidFill>
                            <a:schemeClr val="tx1"/>
                          </a:solidFill>
                          <a:effectLst/>
                          <a:latin typeface="Calibri" panose="020F0502020204030204" pitchFamily="34" charset="0"/>
                        </a:rPr>
                        <a:t> </a:t>
                      </a:r>
                    </a:p>
                    <a:p>
                      <a:pPr marL="0" marR="0" lvl="0" indent="0" algn="ctr" defTabSz="457200" rtl="0" eaLnBrk="1" fontAlgn="b" latinLnBrk="0" hangingPunct="1">
                        <a:lnSpc>
                          <a:spcPct val="100000"/>
                        </a:lnSpc>
                        <a:spcBef>
                          <a:spcPts val="0"/>
                        </a:spcBef>
                        <a:spcAft>
                          <a:spcPts val="0"/>
                        </a:spcAft>
                        <a:buClrTx/>
                        <a:buSzTx/>
                        <a:buFontTx/>
                        <a:buNone/>
                        <a:tabLst/>
                        <a:defRPr/>
                      </a:pPr>
                      <a:r>
                        <a:rPr lang="fr-FR" sz="1500" b="1" i="0" u="none" strike="noStrike" dirty="0" smtClean="0">
                          <a:solidFill>
                            <a:schemeClr val="tx1"/>
                          </a:solidFill>
                          <a:effectLst/>
                          <a:latin typeface="Calibri" panose="020F0502020204030204" pitchFamily="34" charset="0"/>
                        </a:rPr>
                        <a:t>(15 countries)</a:t>
                      </a:r>
                      <a:endParaRPr lang="fr-FR" sz="1500" b="1" i="0" u="none" strike="noStrike" dirty="0">
                        <a:solidFill>
                          <a:schemeClr val="tx1"/>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endParaRPr lang="fr-FR" sz="1500" b="0" i="0" u="none" strike="noStrike" dirty="0">
                        <a:solidFill>
                          <a:schemeClr val="tx1"/>
                        </a:solidFill>
                        <a:effectLst/>
                        <a:latin typeface="Calibri" panose="020F0502020204030204" pitchFamily="34" charset="0"/>
                      </a:endParaRPr>
                    </a:p>
                  </a:txBody>
                  <a:tcPr marL="4763" marR="4763" marT="4763"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West </a:t>
                      </a:r>
                      <a:r>
                        <a:rPr kumimoji="0" lang="fr-FR" sz="1800" b="1"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Africa</a:t>
                      </a:r>
                      <a:endPar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366879">
                <a:tc>
                  <a:txBody>
                    <a:bodyPr/>
                    <a:lstStyle/>
                    <a:p>
                      <a:pPr algn="ctr" fontAlgn="b"/>
                      <a:r>
                        <a:rPr lang="fr-FR" sz="1500" b="0" i="0" u="none" strike="noStrike" dirty="0">
                          <a:solidFill>
                            <a:srgbClr val="000000"/>
                          </a:solidFill>
                          <a:effectLst/>
                          <a:latin typeface="Calibri" panose="020F0502020204030204" pitchFamily="34" charset="0"/>
                        </a:rPr>
                        <a:t>2020</a:t>
                      </a:r>
                    </a:p>
                  </a:txBody>
                  <a:tcPr marL="4763" marR="4763" marT="4763" marB="0" anchor="b">
                    <a:lnL>
                      <a:noFill/>
                    </a:lnL>
                    <a:lnR>
                      <a:noFill/>
                    </a:lnR>
                    <a:lnT>
                      <a:noFill/>
                    </a:lnT>
                    <a:lnB>
                      <a:noFill/>
                    </a:lnB>
                  </a:tcPr>
                </a:tc>
                <a:tc>
                  <a:txBody>
                    <a:bodyPr/>
                    <a:lstStyle/>
                    <a:p>
                      <a:pPr algn="r" fontAlgn="b"/>
                      <a:r>
                        <a:rPr lang="fr-FR" sz="2000" b="0" i="0" u="none" strike="noStrike" dirty="0">
                          <a:solidFill>
                            <a:srgbClr val="000000"/>
                          </a:solidFill>
                          <a:effectLst/>
                          <a:latin typeface="Calibri" panose="020F0502020204030204" pitchFamily="34" charset="0"/>
                        </a:rPr>
                        <a:t>41,8%</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2000" b="0" i="0" u="none" strike="noStrike" dirty="0">
                          <a:solidFill>
                            <a:srgbClr val="000000"/>
                          </a:solidFill>
                          <a:effectLst/>
                          <a:latin typeface="Calibri" panose="020F0502020204030204" pitchFamily="34" charset="0"/>
                        </a:rPr>
                        <a:t>41,6%</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2000" b="1" i="0" u="none" strike="noStrike" dirty="0">
                          <a:solidFill>
                            <a:srgbClr val="0000FF"/>
                          </a:solidFill>
                          <a:effectLst/>
                          <a:latin typeface="Calibri" panose="020F0502020204030204" pitchFamily="34" charset="0"/>
                        </a:rPr>
                        <a:t>41,5%</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fr-FR" sz="1500" b="1" i="0" u="none" strike="noStrike" dirty="0">
                        <a:solidFill>
                          <a:srgbClr val="0000FF"/>
                        </a:solidFill>
                        <a:effectLst/>
                        <a:latin typeface="Calibri" panose="020F0502020204030204" pitchFamily="34" charset="0"/>
                      </a:endParaRPr>
                    </a:p>
                  </a:txBody>
                  <a:tcPr marL="4763" marR="4763" marT="4763" marB="0" anchor="b">
                    <a:lnL>
                      <a:noFill/>
                    </a:lnL>
                    <a:lnR>
                      <a:noFill/>
                    </a:lnR>
                    <a:lnT w="6350" cap="flat" cmpd="sng" algn="ctr">
                      <a:noFill/>
                      <a:prstDash val="solid"/>
                      <a:round/>
                      <a:headEnd type="none" w="med" len="med"/>
                      <a:tailEnd type="none" w="med" len="med"/>
                    </a:lnT>
                    <a:lnB>
                      <a:noFill/>
                    </a:lnB>
                  </a:tcPr>
                </a:tc>
                <a:tc>
                  <a:txBody>
                    <a:bodyPr/>
                    <a:lstStyle/>
                    <a:p>
                      <a:pPr algn="r" fontAlgn="b"/>
                      <a:r>
                        <a:rPr lang="fr-FR" sz="2000" b="0" i="0" u="none" strike="noStrike" dirty="0">
                          <a:solidFill>
                            <a:srgbClr val="000000"/>
                          </a:solidFill>
                          <a:effectLst/>
                          <a:latin typeface="Calibri" panose="020F0502020204030204" pitchFamily="34" charset="0"/>
                        </a:rPr>
                        <a:t>0,38</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2000" b="0" i="0" u="none" strike="noStrike" dirty="0">
                          <a:solidFill>
                            <a:srgbClr val="000000"/>
                          </a:solidFill>
                          <a:effectLst/>
                          <a:latin typeface="Calibri" panose="020F0502020204030204" pitchFamily="34" charset="0"/>
                        </a:rPr>
                        <a:t>0,25</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2000" b="1" i="0" u="none" strike="noStrike" dirty="0">
                          <a:solidFill>
                            <a:srgbClr val="0000FF"/>
                          </a:solidFill>
                          <a:effectLst/>
                          <a:latin typeface="Calibri" panose="020F0502020204030204" pitchFamily="34" charset="0"/>
                        </a:rPr>
                        <a:t>0,13</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r>
              <a:tr h="366879">
                <a:tc>
                  <a:txBody>
                    <a:bodyPr/>
                    <a:lstStyle/>
                    <a:p>
                      <a:pPr algn="ctr" fontAlgn="b"/>
                      <a:r>
                        <a:rPr lang="fr-FR" sz="1500" b="0" i="0" u="none" strike="noStrike" dirty="0">
                          <a:solidFill>
                            <a:srgbClr val="000000"/>
                          </a:solidFill>
                          <a:effectLst/>
                          <a:latin typeface="Calibri" panose="020F0502020204030204" pitchFamily="34" charset="0"/>
                        </a:rPr>
                        <a:t>2030</a:t>
                      </a:r>
                    </a:p>
                  </a:txBody>
                  <a:tcPr marL="4763" marR="4763" marT="4763" marB="0" anchor="b">
                    <a:lnL>
                      <a:noFill/>
                    </a:lnL>
                    <a:lnR>
                      <a:noFill/>
                    </a:lnR>
                    <a:lnT>
                      <a:noFill/>
                    </a:lnT>
                    <a:lnB>
                      <a:noFill/>
                    </a:lnB>
                  </a:tcPr>
                </a:tc>
                <a:tc>
                  <a:txBody>
                    <a:bodyPr/>
                    <a:lstStyle/>
                    <a:p>
                      <a:pPr algn="r" fontAlgn="b"/>
                      <a:r>
                        <a:rPr lang="fr-FR" sz="2000" b="0" i="0" u="none" strike="noStrike">
                          <a:solidFill>
                            <a:srgbClr val="000000"/>
                          </a:solidFill>
                          <a:effectLst/>
                          <a:latin typeface="Calibri" panose="020F0502020204030204" pitchFamily="34" charset="0"/>
                        </a:rPr>
                        <a:t>43,7%</a:t>
                      </a:r>
                    </a:p>
                  </a:txBody>
                  <a:tcPr marL="4763" marR="4763" marT="4763" marB="0" anchor="b">
                    <a:lnL>
                      <a:noFill/>
                    </a:lnL>
                    <a:lnR>
                      <a:noFill/>
                    </a:lnR>
                    <a:lnT>
                      <a:noFill/>
                    </a:lnT>
                    <a:lnB>
                      <a:noFill/>
                    </a:lnB>
                  </a:tcPr>
                </a:tc>
                <a:tc>
                  <a:txBody>
                    <a:bodyPr/>
                    <a:lstStyle/>
                    <a:p>
                      <a:pPr algn="r" fontAlgn="b"/>
                      <a:r>
                        <a:rPr lang="fr-FR" sz="2000" b="0" i="0" u="none" strike="noStrike">
                          <a:solidFill>
                            <a:srgbClr val="000000"/>
                          </a:solidFill>
                          <a:effectLst/>
                          <a:latin typeface="Calibri" panose="020F0502020204030204" pitchFamily="34" charset="0"/>
                        </a:rPr>
                        <a:t>42,9%</a:t>
                      </a:r>
                    </a:p>
                  </a:txBody>
                  <a:tcPr marL="4763" marR="4763" marT="4763" marB="0" anchor="b">
                    <a:lnL>
                      <a:noFill/>
                    </a:lnL>
                    <a:lnR>
                      <a:noFill/>
                    </a:lnR>
                    <a:lnT>
                      <a:noFill/>
                    </a:lnT>
                    <a:lnB>
                      <a:noFill/>
                    </a:lnB>
                    <a:solidFill>
                      <a:srgbClr val="B4C6E7"/>
                    </a:solidFill>
                  </a:tcPr>
                </a:tc>
                <a:tc>
                  <a:txBody>
                    <a:bodyPr/>
                    <a:lstStyle/>
                    <a:p>
                      <a:pPr algn="r" fontAlgn="b"/>
                      <a:r>
                        <a:rPr lang="fr-FR" sz="2000" b="0" i="0" u="none" strike="noStrike" dirty="0">
                          <a:solidFill>
                            <a:srgbClr val="000000"/>
                          </a:solidFill>
                          <a:effectLst/>
                          <a:latin typeface="Calibri" panose="020F0502020204030204" pitchFamily="34" charset="0"/>
                        </a:rPr>
                        <a:t>42,1%</a:t>
                      </a:r>
                    </a:p>
                  </a:txBody>
                  <a:tcPr marL="4763" marR="4763" marT="4763" marB="0" anchor="b">
                    <a:lnL>
                      <a:noFill/>
                    </a:lnL>
                    <a:lnR>
                      <a:noFill/>
                    </a:lnR>
                    <a:lnT>
                      <a:noFill/>
                    </a:lnT>
                    <a:lnB>
                      <a:noFill/>
                    </a:lnB>
                  </a:tcPr>
                </a:tc>
                <a:tc>
                  <a:txBody>
                    <a:bodyPr/>
                    <a:lstStyle/>
                    <a:p>
                      <a:pPr algn="l" fontAlgn="b"/>
                      <a:endParaRPr lang="fr-FR" sz="15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r" fontAlgn="b"/>
                      <a:r>
                        <a:rPr lang="fr-FR" sz="2000" b="0" i="0" u="none" strike="noStrike">
                          <a:solidFill>
                            <a:srgbClr val="000000"/>
                          </a:solidFill>
                          <a:effectLst/>
                          <a:latin typeface="Calibri" panose="020F0502020204030204" pitchFamily="34" charset="0"/>
                        </a:rPr>
                        <a:t>0,66</a:t>
                      </a:r>
                    </a:p>
                  </a:txBody>
                  <a:tcPr marL="4763" marR="4763" marT="4763" marB="0" anchor="b">
                    <a:lnL>
                      <a:noFill/>
                    </a:lnL>
                    <a:lnR>
                      <a:noFill/>
                    </a:lnR>
                    <a:lnT>
                      <a:noFill/>
                    </a:lnT>
                    <a:lnB>
                      <a:noFill/>
                    </a:lnB>
                  </a:tcPr>
                </a:tc>
                <a:tc>
                  <a:txBody>
                    <a:bodyPr/>
                    <a:lstStyle/>
                    <a:p>
                      <a:pPr algn="r" fontAlgn="b"/>
                      <a:r>
                        <a:rPr lang="fr-FR" sz="2000" b="0" i="0" u="none" strike="noStrike" dirty="0">
                          <a:solidFill>
                            <a:srgbClr val="000000"/>
                          </a:solidFill>
                          <a:effectLst/>
                          <a:latin typeface="Calibri" panose="020F0502020204030204" pitchFamily="34" charset="0"/>
                        </a:rPr>
                        <a:t>0,46</a:t>
                      </a:r>
                    </a:p>
                  </a:txBody>
                  <a:tcPr marL="4763" marR="4763" marT="4763" marB="0" anchor="b">
                    <a:lnL>
                      <a:noFill/>
                    </a:lnL>
                    <a:lnR>
                      <a:noFill/>
                    </a:lnR>
                    <a:lnT>
                      <a:noFill/>
                    </a:lnT>
                    <a:lnB>
                      <a:noFill/>
                    </a:lnB>
                    <a:solidFill>
                      <a:srgbClr val="C6E0B4"/>
                    </a:solidFill>
                  </a:tcPr>
                </a:tc>
                <a:tc>
                  <a:txBody>
                    <a:bodyPr/>
                    <a:lstStyle/>
                    <a:p>
                      <a:pPr algn="r" fontAlgn="b"/>
                      <a:r>
                        <a:rPr lang="fr-FR" sz="2000" b="0" i="0" u="none" strike="noStrike" dirty="0">
                          <a:solidFill>
                            <a:srgbClr val="000000"/>
                          </a:solidFill>
                          <a:effectLst/>
                          <a:latin typeface="Calibri" panose="020F0502020204030204" pitchFamily="34" charset="0"/>
                        </a:rPr>
                        <a:t>0,26</a:t>
                      </a:r>
                    </a:p>
                  </a:txBody>
                  <a:tcPr marL="4763" marR="4763" marT="4763" marB="0" anchor="b">
                    <a:lnL>
                      <a:noFill/>
                    </a:lnL>
                    <a:lnR>
                      <a:noFill/>
                    </a:lnR>
                    <a:lnT>
                      <a:noFill/>
                    </a:lnT>
                    <a:lnB>
                      <a:noFill/>
                    </a:lnB>
                  </a:tcPr>
                </a:tc>
              </a:tr>
              <a:tr h="366879">
                <a:tc>
                  <a:txBody>
                    <a:bodyPr/>
                    <a:lstStyle/>
                    <a:p>
                      <a:pPr algn="ctr" fontAlgn="b"/>
                      <a:r>
                        <a:rPr lang="fr-FR" sz="1500" b="0" i="0" u="none" strike="noStrike" dirty="0">
                          <a:solidFill>
                            <a:srgbClr val="000000"/>
                          </a:solidFill>
                          <a:effectLst/>
                          <a:latin typeface="Calibri" panose="020F0502020204030204" pitchFamily="34" charset="0"/>
                        </a:rPr>
                        <a:t>2040</a:t>
                      </a:r>
                    </a:p>
                  </a:txBody>
                  <a:tcPr marL="4763" marR="4763" marT="4763" marB="0" anchor="b">
                    <a:lnL>
                      <a:noFill/>
                    </a:lnL>
                    <a:lnR>
                      <a:noFill/>
                    </a:lnR>
                    <a:lnT>
                      <a:noFill/>
                    </a:lnT>
                    <a:lnB>
                      <a:noFill/>
                    </a:lnB>
                  </a:tcPr>
                </a:tc>
                <a:tc>
                  <a:txBody>
                    <a:bodyPr/>
                    <a:lstStyle/>
                    <a:p>
                      <a:pPr algn="r" fontAlgn="b"/>
                      <a:r>
                        <a:rPr lang="fr-FR" sz="2000" b="0" i="0" u="none" strike="noStrike">
                          <a:solidFill>
                            <a:srgbClr val="000000"/>
                          </a:solidFill>
                          <a:effectLst/>
                          <a:latin typeface="Calibri" panose="020F0502020204030204" pitchFamily="34" charset="0"/>
                        </a:rPr>
                        <a:t>46,9%</a:t>
                      </a:r>
                    </a:p>
                  </a:txBody>
                  <a:tcPr marL="4763" marR="4763" marT="4763" marB="0" anchor="b">
                    <a:lnL>
                      <a:noFill/>
                    </a:lnL>
                    <a:lnR>
                      <a:noFill/>
                    </a:lnR>
                    <a:lnT>
                      <a:noFill/>
                    </a:lnT>
                    <a:lnB>
                      <a:noFill/>
                    </a:lnB>
                    <a:solidFill>
                      <a:srgbClr val="B4C6E7"/>
                    </a:solidFill>
                  </a:tcPr>
                </a:tc>
                <a:tc>
                  <a:txBody>
                    <a:bodyPr/>
                    <a:lstStyle/>
                    <a:p>
                      <a:pPr algn="r" fontAlgn="b"/>
                      <a:r>
                        <a:rPr lang="fr-FR" sz="2000" b="0" i="0" u="none" strike="noStrike">
                          <a:solidFill>
                            <a:srgbClr val="000000"/>
                          </a:solidFill>
                          <a:effectLst/>
                          <a:latin typeface="Calibri" panose="020F0502020204030204" pitchFamily="34" charset="0"/>
                        </a:rPr>
                        <a:t>45,1%</a:t>
                      </a:r>
                    </a:p>
                  </a:txBody>
                  <a:tcPr marL="4763" marR="4763" marT="4763" marB="0" anchor="b">
                    <a:lnL>
                      <a:noFill/>
                    </a:lnL>
                    <a:lnR>
                      <a:noFill/>
                    </a:lnR>
                    <a:lnT>
                      <a:noFill/>
                    </a:lnT>
                    <a:lnB>
                      <a:noFill/>
                    </a:lnB>
                  </a:tcPr>
                </a:tc>
                <a:tc>
                  <a:txBody>
                    <a:bodyPr/>
                    <a:lstStyle/>
                    <a:p>
                      <a:pPr algn="r" fontAlgn="b"/>
                      <a:r>
                        <a:rPr lang="fr-FR" sz="2000" b="0" i="0" u="none" strike="noStrike" dirty="0">
                          <a:solidFill>
                            <a:srgbClr val="000000"/>
                          </a:solidFill>
                          <a:effectLst/>
                          <a:latin typeface="Calibri" panose="020F0502020204030204" pitchFamily="34" charset="0"/>
                        </a:rPr>
                        <a:t>43,4%</a:t>
                      </a:r>
                    </a:p>
                  </a:txBody>
                  <a:tcPr marL="4763" marR="4763" marT="4763" marB="0" anchor="b">
                    <a:lnL>
                      <a:noFill/>
                    </a:lnL>
                    <a:lnR>
                      <a:noFill/>
                    </a:lnR>
                    <a:lnT>
                      <a:noFill/>
                    </a:lnT>
                    <a:lnB>
                      <a:noFill/>
                    </a:lnB>
                  </a:tcPr>
                </a:tc>
                <a:tc>
                  <a:txBody>
                    <a:bodyPr/>
                    <a:lstStyle/>
                    <a:p>
                      <a:pPr algn="l" fontAlgn="b"/>
                      <a:endParaRPr lang="fr-FR" sz="15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r" fontAlgn="b"/>
                      <a:r>
                        <a:rPr lang="fr-FR" sz="2000" b="0" i="0" u="none" strike="noStrike" dirty="0">
                          <a:solidFill>
                            <a:srgbClr val="000000"/>
                          </a:solidFill>
                          <a:effectLst/>
                          <a:latin typeface="Calibri" panose="020F0502020204030204" pitchFamily="34" charset="0"/>
                        </a:rPr>
                        <a:t>0,76</a:t>
                      </a:r>
                    </a:p>
                  </a:txBody>
                  <a:tcPr marL="4763" marR="4763" marT="4763" marB="0" anchor="b">
                    <a:lnL>
                      <a:noFill/>
                    </a:lnL>
                    <a:lnR>
                      <a:noFill/>
                    </a:lnR>
                    <a:lnT>
                      <a:noFill/>
                    </a:lnT>
                    <a:lnB>
                      <a:noFill/>
                    </a:lnB>
                    <a:solidFill>
                      <a:srgbClr val="C6E0B4"/>
                    </a:solidFill>
                  </a:tcPr>
                </a:tc>
                <a:tc>
                  <a:txBody>
                    <a:bodyPr/>
                    <a:lstStyle/>
                    <a:p>
                      <a:pPr algn="r" fontAlgn="b"/>
                      <a:r>
                        <a:rPr lang="fr-FR" sz="2000" b="0" i="0" u="none" strike="noStrike" dirty="0">
                          <a:solidFill>
                            <a:srgbClr val="000000"/>
                          </a:solidFill>
                          <a:effectLst/>
                          <a:latin typeface="Calibri" panose="020F0502020204030204" pitchFamily="34" charset="0"/>
                        </a:rPr>
                        <a:t>0,58</a:t>
                      </a:r>
                    </a:p>
                  </a:txBody>
                  <a:tcPr marL="4763" marR="4763" marT="4763" marB="0" anchor="b">
                    <a:lnL>
                      <a:noFill/>
                    </a:lnL>
                    <a:lnR>
                      <a:noFill/>
                    </a:lnR>
                    <a:lnT>
                      <a:noFill/>
                    </a:lnT>
                    <a:lnB>
                      <a:noFill/>
                    </a:lnB>
                  </a:tcPr>
                </a:tc>
                <a:tc>
                  <a:txBody>
                    <a:bodyPr/>
                    <a:lstStyle/>
                    <a:p>
                      <a:pPr algn="r" fontAlgn="b"/>
                      <a:r>
                        <a:rPr lang="fr-FR" sz="2000" b="0" i="0" u="none" strike="noStrike" dirty="0">
                          <a:solidFill>
                            <a:srgbClr val="000000"/>
                          </a:solidFill>
                          <a:effectLst/>
                          <a:latin typeface="Calibri" panose="020F0502020204030204" pitchFamily="34" charset="0"/>
                        </a:rPr>
                        <a:t>0,42</a:t>
                      </a:r>
                    </a:p>
                  </a:txBody>
                  <a:tcPr marL="4763" marR="4763" marT="4763" marB="0" anchor="b">
                    <a:lnL>
                      <a:noFill/>
                    </a:lnL>
                    <a:lnR>
                      <a:noFill/>
                    </a:lnR>
                    <a:lnT>
                      <a:noFill/>
                    </a:lnT>
                    <a:lnB>
                      <a:noFill/>
                    </a:lnB>
                  </a:tcPr>
                </a:tc>
              </a:tr>
              <a:tr h="366879">
                <a:tc>
                  <a:txBody>
                    <a:bodyPr/>
                    <a:lstStyle/>
                    <a:p>
                      <a:pPr algn="ctr" fontAlgn="b"/>
                      <a:r>
                        <a:rPr lang="fr-FR" sz="1500" b="0" i="0" u="none" strike="noStrike" dirty="0">
                          <a:solidFill>
                            <a:srgbClr val="000000"/>
                          </a:solidFill>
                          <a:effectLst/>
                          <a:latin typeface="Calibri" panose="020F0502020204030204" pitchFamily="34" charset="0"/>
                        </a:rPr>
                        <a:t>2050</a:t>
                      </a:r>
                    </a:p>
                  </a:txBody>
                  <a:tcPr marL="4763" marR="4763" marT="4763" marB="0" anchor="b">
                    <a:lnL>
                      <a:noFill/>
                    </a:lnL>
                    <a:lnR>
                      <a:noFill/>
                    </a:lnR>
                    <a:lnT>
                      <a:noFill/>
                    </a:lnT>
                    <a:lnB>
                      <a:noFill/>
                    </a:lnB>
                  </a:tcPr>
                </a:tc>
                <a:tc>
                  <a:txBody>
                    <a:bodyPr/>
                    <a:lstStyle/>
                    <a:p>
                      <a:pPr algn="r" fontAlgn="b"/>
                      <a:r>
                        <a:rPr lang="fr-FR" sz="2000" b="1" i="0" u="none" strike="noStrike" dirty="0">
                          <a:solidFill>
                            <a:srgbClr val="0000FF"/>
                          </a:solidFill>
                          <a:effectLst/>
                          <a:latin typeface="Calibri" panose="020F0502020204030204" pitchFamily="34" charset="0"/>
                        </a:rPr>
                        <a:t>50,5%</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fr-FR" sz="2000" b="0" i="0" u="none" strike="noStrike">
                          <a:solidFill>
                            <a:srgbClr val="000000"/>
                          </a:solidFill>
                          <a:effectLst/>
                          <a:latin typeface="Calibri" panose="020F0502020204030204" pitchFamily="34" charset="0"/>
                        </a:rPr>
                        <a:t>47,8%</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2000" b="1" i="0" u="none" strike="noStrike" kern="1200" dirty="0">
                          <a:solidFill>
                            <a:srgbClr val="0000FF"/>
                          </a:solidFill>
                          <a:effectLst/>
                          <a:latin typeface="Calibri" panose="020F0502020204030204" pitchFamily="34" charset="0"/>
                          <a:ea typeface="+mn-ea"/>
                          <a:cs typeface="+mn-cs"/>
                        </a:rPr>
                        <a:t>45,4</a:t>
                      </a:r>
                      <a:r>
                        <a:rPr lang="fr-FR" sz="2000" b="0" i="0" u="none" strike="noStrike" dirty="0">
                          <a:solidFill>
                            <a:srgbClr val="000000"/>
                          </a:solidFill>
                          <a:effectLst/>
                          <a:latin typeface="Calibri" panose="020F0502020204030204" pitchFamily="34" charset="0"/>
                        </a:rPr>
                        <a:t>%</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5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r" fontAlgn="b"/>
                      <a:r>
                        <a:rPr lang="fr-FR" sz="2000" b="1" i="0" u="none" strike="noStrike" dirty="0">
                          <a:solidFill>
                            <a:srgbClr val="0000FF"/>
                          </a:solidFill>
                          <a:effectLst/>
                          <a:latin typeface="Calibri" panose="020F0502020204030204" pitchFamily="34" charset="0"/>
                        </a:rPr>
                        <a:t>0,66</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fr-FR" sz="2000" b="0" i="0" u="none" strike="noStrike" dirty="0">
                          <a:solidFill>
                            <a:srgbClr val="000000"/>
                          </a:solidFill>
                          <a:effectLst/>
                          <a:latin typeface="Calibri" panose="020F0502020204030204" pitchFamily="34" charset="0"/>
                        </a:rPr>
                        <a:t>0,59</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r>
                        <a:rPr lang="fr-FR" sz="2000" b="1" i="0" u="none" strike="noStrike" kern="1200" dirty="0">
                          <a:solidFill>
                            <a:srgbClr val="0000FF"/>
                          </a:solidFill>
                          <a:effectLst/>
                          <a:latin typeface="Calibri" panose="020F0502020204030204" pitchFamily="34" charset="0"/>
                          <a:ea typeface="+mn-ea"/>
                          <a:cs typeface="+mn-cs"/>
                        </a:rPr>
                        <a:t>0,53</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r>
              <a:tr h="1145196">
                <a:tc>
                  <a:txBody>
                    <a:bodyPr/>
                    <a:lstStyle/>
                    <a:p>
                      <a:pPr algn="ctr" fontAlgn="b"/>
                      <a:endParaRPr lang="fr-FR" sz="1500" b="0" i="0" u="none" strike="noStrike">
                        <a:solidFill>
                          <a:schemeClr val="tx1"/>
                        </a:solidFill>
                        <a:effectLst/>
                        <a:latin typeface="Calibri" panose="020F0502020204030204" pitchFamily="34" charset="0"/>
                      </a:endParaRPr>
                    </a:p>
                  </a:txBody>
                  <a:tcPr marL="4763" marR="4763" marT="4763" marB="0" anchor="b">
                    <a:lnL>
                      <a:noFill/>
                    </a:lnL>
                    <a:lnR>
                      <a:noFill/>
                    </a:lnR>
                    <a:lnT>
                      <a:noFill/>
                    </a:lnT>
                    <a:lnB>
                      <a:noFill/>
                    </a:lnB>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800" b="1" i="0" u="none" strike="noStrike" dirty="0" smtClean="0">
                          <a:solidFill>
                            <a:schemeClr val="tx1"/>
                          </a:solidFill>
                          <a:effectLst/>
                          <a:latin typeface="Calibri" panose="020F0502020204030204" pitchFamily="34" charset="0"/>
                        </a:rPr>
                        <a:t>West and Central</a:t>
                      </a:r>
                      <a:r>
                        <a:rPr lang="fr-FR" sz="1800" b="1" i="0" u="none" strike="noStrike" baseline="0" dirty="0" smtClean="0">
                          <a:solidFill>
                            <a:schemeClr val="tx1"/>
                          </a:solidFill>
                          <a:effectLst/>
                          <a:latin typeface="Calibri" panose="020F0502020204030204" pitchFamily="34" charset="0"/>
                        </a:rPr>
                        <a:t> </a:t>
                      </a:r>
                      <a:r>
                        <a:rPr lang="fr-FR" sz="1800" b="1" i="0" u="none" strike="noStrike" baseline="0" dirty="0" err="1" smtClean="0">
                          <a:solidFill>
                            <a:schemeClr val="tx1"/>
                          </a:solidFill>
                          <a:effectLst/>
                          <a:latin typeface="Calibri" panose="020F0502020204030204" pitchFamily="34" charset="0"/>
                        </a:rPr>
                        <a:t>Africa</a:t>
                      </a:r>
                      <a:endParaRPr lang="fr-FR" sz="1800" b="1" i="0" u="none" strike="noStrike" dirty="0" smtClean="0">
                        <a:solidFill>
                          <a:schemeClr val="tx1"/>
                        </a:solidFill>
                        <a:effectLst/>
                        <a:latin typeface="Calibri" panose="020F0502020204030204" pitchFamily="34" charset="0"/>
                      </a:endParaRPr>
                    </a:p>
                    <a:p>
                      <a:pPr algn="ctr" fontAlgn="b"/>
                      <a:r>
                        <a:rPr lang="fr-FR" sz="1800" b="1" i="0" u="none" strike="noStrike" dirty="0" smtClean="0">
                          <a:solidFill>
                            <a:schemeClr val="tx1"/>
                          </a:solidFill>
                          <a:effectLst/>
                          <a:latin typeface="Calibri" panose="020F0502020204030204" pitchFamily="34" charset="0"/>
                        </a:rPr>
                        <a:t> </a:t>
                      </a:r>
                      <a:r>
                        <a:rPr lang="fr-FR" sz="1500" b="1" i="0" u="none" strike="noStrike" dirty="0" smtClean="0">
                          <a:solidFill>
                            <a:schemeClr val="tx1"/>
                          </a:solidFill>
                          <a:effectLst/>
                          <a:latin typeface="Calibri" panose="020F0502020204030204" pitchFamily="34" charset="0"/>
                        </a:rPr>
                        <a:t>(21 countries)</a:t>
                      </a:r>
                      <a:endParaRPr lang="fr-FR" sz="1500" b="1" i="0" u="none" strike="noStrike" dirty="0">
                        <a:solidFill>
                          <a:schemeClr val="tx1"/>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endParaRPr lang="fr-FR" sz="1500" b="0" i="0" u="none" strike="noStrike" dirty="0">
                        <a:solidFill>
                          <a:schemeClr val="tx1"/>
                        </a:solidFill>
                        <a:effectLst/>
                        <a:latin typeface="Calibri" panose="020F0502020204030204" pitchFamily="34" charset="0"/>
                      </a:endParaRPr>
                    </a:p>
                  </a:txBody>
                  <a:tcPr marL="4763" marR="4763" marT="4763"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West and Central </a:t>
                      </a:r>
                      <a:r>
                        <a:rPr kumimoji="0" lang="fr-FR" sz="1800" b="1"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Africa</a:t>
                      </a:r>
                      <a:endPar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4763" marR="4763" marT="47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366879">
                <a:tc>
                  <a:txBody>
                    <a:bodyPr/>
                    <a:lstStyle/>
                    <a:p>
                      <a:pPr algn="ctr" fontAlgn="b"/>
                      <a:r>
                        <a:rPr lang="fr-FR" sz="1500" b="0" i="0" u="none" strike="noStrike" dirty="0">
                          <a:solidFill>
                            <a:srgbClr val="000000"/>
                          </a:solidFill>
                          <a:effectLst/>
                          <a:latin typeface="Calibri" panose="020F0502020204030204" pitchFamily="34" charset="0"/>
                        </a:rPr>
                        <a:t>2020</a:t>
                      </a:r>
                    </a:p>
                  </a:txBody>
                  <a:tcPr marL="4763" marR="4763" marT="4763" marB="0" anchor="b">
                    <a:lnL>
                      <a:noFill/>
                    </a:lnL>
                    <a:lnR>
                      <a:noFill/>
                    </a:lnR>
                    <a:lnT>
                      <a:noFill/>
                    </a:lnT>
                    <a:lnB>
                      <a:noFill/>
                    </a:lnB>
                  </a:tcPr>
                </a:tc>
                <a:tc>
                  <a:txBody>
                    <a:bodyPr/>
                    <a:lstStyle/>
                    <a:p>
                      <a:pPr algn="r" fontAlgn="b"/>
                      <a:r>
                        <a:rPr lang="fr-FR" sz="1800" b="0" i="0" u="none" strike="noStrike" dirty="0">
                          <a:solidFill>
                            <a:srgbClr val="000000"/>
                          </a:solidFill>
                          <a:effectLst/>
                          <a:latin typeface="Calibri" panose="020F0502020204030204" pitchFamily="34" charset="0"/>
                        </a:rPr>
                        <a:t>42,2%</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0" i="0" u="none" strike="noStrike" dirty="0">
                          <a:solidFill>
                            <a:srgbClr val="000000"/>
                          </a:solidFill>
                          <a:effectLst/>
                          <a:latin typeface="Calibri" panose="020F0502020204030204" pitchFamily="34" charset="0"/>
                        </a:rPr>
                        <a:t>42,0%</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1" i="0" u="none" strike="noStrike" dirty="0">
                          <a:solidFill>
                            <a:srgbClr val="0000FF"/>
                          </a:solidFill>
                          <a:effectLst/>
                          <a:latin typeface="Calibri" panose="020F0502020204030204" pitchFamily="34" charset="0"/>
                        </a:rPr>
                        <a:t>41,9%</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fr-FR" sz="1500" b="0" i="0" u="none" strike="noStrike">
                        <a:solidFill>
                          <a:srgbClr val="000000"/>
                        </a:solidFill>
                        <a:effectLst/>
                        <a:latin typeface="Calibri" panose="020F0502020204030204" pitchFamily="34" charset="0"/>
                      </a:endParaRPr>
                    </a:p>
                  </a:txBody>
                  <a:tcPr marL="4763" marR="4763" marT="4763" marB="0" anchor="b">
                    <a:lnL>
                      <a:noFill/>
                    </a:lnL>
                    <a:lnR>
                      <a:noFill/>
                    </a:lnR>
                    <a:lnT w="6350" cap="flat" cmpd="sng" algn="ctr">
                      <a:noFill/>
                      <a:prstDash val="solid"/>
                      <a:round/>
                      <a:headEnd type="none" w="med" len="med"/>
                      <a:tailEnd type="none" w="med" len="med"/>
                    </a:lnT>
                    <a:lnB>
                      <a:noFill/>
                    </a:lnB>
                  </a:tcPr>
                </a:tc>
                <a:tc>
                  <a:txBody>
                    <a:bodyPr/>
                    <a:lstStyle/>
                    <a:p>
                      <a:pPr algn="r" fontAlgn="b"/>
                      <a:r>
                        <a:rPr lang="fr-FR" sz="2000" b="0" i="0" u="none" strike="noStrike" dirty="0">
                          <a:solidFill>
                            <a:srgbClr val="000000"/>
                          </a:solidFill>
                          <a:effectLst/>
                          <a:latin typeface="Calibri" panose="020F0502020204030204" pitchFamily="34" charset="0"/>
                        </a:rPr>
                        <a:t>0,44</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2000" b="0" i="0" u="none" strike="noStrike" dirty="0">
                          <a:solidFill>
                            <a:srgbClr val="000000"/>
                          </a:solidFill>
                          <a:effectLst/>
                          <a:latin typeface="Calibri" panose="020F0502020204030204" pitchFamily="34" charset="0"/>
                        </a:rPr>
                        <a:t>0,31</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2000" b="1" i="0" u="none" strike="noStrike" dirty="0">
                          <a:solidFill>
                            <a:srgbClr val="0000FF"/>
                          </a:solidFill>
                          <a:effectLst/>
                          <a:latin typeface="Calibri" panose="020F0502020204030204" pitchFamily="34" charset="0"/>
                        </a:rPr>
                        <a:t>0,18</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r>
              <a:tr h="366879">
                <a:tc>
                  <a:txBody>
                    <a:bodyPr/>
                    <a:lstStyle/>
                    <a:p>
                      <a:pPr algn="ctr" fontAlgn="b"/>
                      <a:r>
                        <a:rPr lang="fr-FR" sz="1500" b="0" i="0" u="none" strike="noStrike" dirty="0">
                          <a:solidFill>
                            <a:srgbClr val="000000"/>
                          </a:solidFill>
                          <a:effectLst/>
                          <a:latin typeface="Calibri" panose="020F0502020204030204" pitchFamily="34" charset="0"/>
                        </a:rPr>
                        <a:t>2030</a:t>
                      </a:r>
                    </a:p>
                  </a:txBody>
                  <a:tcPr marL="4763" marR="4763" marT="4763" marB="0" anchor="b">
                    <a:lnL>
                      <a:noFill/>
                    </a:lnL>
                    <a:lnR>
                      <a:noFill/>
                    </a:lnR>
                    <a:lnT>
                      <a:noFill/>
                    </a:lnT>
                    <a:lnB>
                      <a:noFill/>
                    </a:lnB>
                  </a:tcPr>
                </a:tc>
                <a:tc>
                  <a:txBody>
                    <a:bodyPr/>
                    <a:lstStyle/>
                    <a:p>
                      <a:pPr algn="r" fontAlgn="b"/>
                      <a:r>
                        <a:rPr lang="fr-FR" sz="1800" b="0" i="0" u="none" strike="noStrike">
                          <a:solidFill>
                            <a:srgbClr val="000000"/>
                          </a:solidFill>
                          <a:effectLst/>
                          <a:latin typeface="Calibri" panose="020F0502020204030204" pitchFamily="34" charset="0"/>
                        </a:rPr>
                        <a:t>44,4%</a:t>
                      </a:r>
                    </a:p>
                  </a:txBody>
                  <a:tcPr marL="4763" marR="4763" marT="4763" marB="0" anchor="b">
                    <a:lnL>
                      <a:noFill/>
                    </a:lnL>
                    <a:lnR>
                      <a:noFill/>
                    </a:lnR>
                    <a:lnT>
                      <a:noFill/>
                    </a:lnT>
                    <a:lnB>
                      <a:noFill/>
                    </a:lnB>
                  </a:tcPr>
                </a:tc>
                <a:tc>
                  <a:txBody>
                    <a:bodyPr/>
                    <a:lstStyle/>
                    <a:p>
                      <a:pPr algn="r" fontAlgn="b"/>
                      <a:r>
                        <a:rPr lang="fr-FR" sz="1800" b="0" i="0" u="none" strike="noStrike" dirty="0">
                          <a:solidFill>
                            <a:srgbClr val="000000"/>
                          </a:solidFill>
                          <a:effectLst/>
                          <a:latin typeface="Calibri" panose="020F0502020204030204" pitchFamily="34" charset="0"/>
                        </a:rPr>
                        <a:t>43,6%</a:t>
                      </a:r>
                    </a:p>
                  </a:txBody>
                  <a:tcPr marL="4763" marR="4763" marT="4763" marB="0" anchor="b">
                    <a:lnL>
                      <a:noFill/>
                    </a:lnL>
                    <a:lnR>
                      <a:noFill/>
                    </a:lnR>
                    <a:lnT>
                      <a:noFill/>
                    </a:lnT>
                    <a:lnB>
                      <a:noFill/>
                    </a:lnB>
                    <a:solidFill>
                      <a:srgbClr val="B4C6E7"/>
                    </a:solidFill>
                  </a:tcPr>
                </a:tc>
                <a:tc>
                  <a:txBody>
                    <a:bodyPr/>
                    <a:lstStyle/>
                    <a:p>
                      <a:pPr algn="r" fontAlgn="b"/>
                      <a:r>
                        <a:rPr lang="fr-FR" sz="1800" b="0" i="0" u="none" strike="noStrike" dirty="0">
                          <a:solidFill>
                            <a:srgbClr val="000000"/>
                          </a:solidFill>
                          <a:effectLst/>
                          <a:latin typeface="Calibri" panose="020F0502020204030204" pitchFamily="34" charset="0"/>
                        </a:rPr>
                        <a:t>42,7%</a:t>
                      </a:r>
                    </a:p>
                  </a:txBody>
                  <a:tcPr marL="4763" marR="4763" marT="4763" marB="0" anchor="b">
                    <a:lnL>
                      <a:noFill/>
                    </a:lnL>
                    <a:lnR>
                      <a:noFill/>
                    </a:lnR>
                    <a:lnT>
                      <a:noFill/>
                    </a:lnT>
                    <a:lnB>
                      <a:noFill/>
                    </a:lnB>
                  </a:tcPr>
                </a:tc>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r" fontAlgn="b"/>
                      <a:r>
                        <a:rPr lang="fr-FR" sz="2000" b="0" i="0" u="none" strike="noStrike">
                          <a:solidFill>
                            <a:srgbClr val="000000"/>
                          </a:solidFill>
                          <a:effectLst/>
                          <a:latin typeface="Calibri" panose="020F0502020204030204" pitchFamily="34" charset="0"/>
                        </a:rPr>
                        <a:t>0,70</a:t>
                      </a:r>
                    </a:p>
                  </a:txBody>
                  <a:tcPr marL="4763" marR="4763" marT="4763" marB="0" anchor="b">
                    <a:lnL>
                      <a:noFill/>
                    </a:lnL>
                    <a:lnR>
                      <a:noFill/>
                    </a:lnR>
                    <a:lnT>
                      <a:noFill/>
                    </a:lnT>
                    <a:lnB>
                      <a:noFill/>
                    </a:lnB>
                  </a:tcPr>
                </a:tc>
                <a:tc>
                  <a:txBody>
                    <a:bodyPr/>
                    <a:lstStyle/>
                    <a:p>
                      <a:pPr algn="r" fontAlgn="b"/>
                      <a:r>
                        <a:rPr lang="fr-FR" sz="2000" b="0" i="0" u="none" strike="noStrike" dirty="0">
                          <a:solidFill>
                            <a:srgbClr val="000000"/>
                          </a:solidFill>
                          <a:effectLst/>
                          <a:latin typeface="Calibri" panose="020F0502020204030204" pitchFamily="34" charset="0"/>
                        </a:rPr>
                        <a:t>0,49</a:t>
                      </a:r>
                    </a:p>
                  </a:txBody>
                  <a:tcPr marL="4763" marR="4763" marT="4763" marB="0" anchor="b">
                    <a:lnL>
                      <a:noFill/>
                    </a:lnL>
                    <a:lnR>
                      <a:noFill/>
                    </a:lnR>
                    <a:lnT>
                      <a:noFill/>
                    </a:lnT>
                    <a:lnB>
                      <a:noFill/>
                    </a:lnB>
                    <a:solidFill>
                      <a:srgbClr val="C6E0B4"/>
                    </a:solidFill>
                  </a:tcPr>
                </a:tc>
                <a:tc>
                  <a:txBody>
                    <a:bodyPr/>
                    <a:lstStyle/>
                    <a:p>
                      <a:pPr algn="r" fontAlgn="b"/>
                      <a:r>
                        <a:rPr lang="fr-FR" sz="2000" b="0" i="0" u="none" strike="noStrike" dirty="0">
                          <a:solidFill>
                            <a:srgbClr val="000000"/>
                          </a:solidFill>
                          <a:effectLst/>
                          <a:latin typeface="Calibri" panose="020F0502020204030204" pitchFamily="34" charset="0"/>
                        </a:rPr>
                        <a:t>0,29</a:t>
                      </a:r>
                    </a:p>
                  </a:txBody>
                  <a:tcPr marL="4763" marR="4763" marT="4763" marB="0" anchor="b">
                    <a:lnL>
                      <a:noFill/>
                    </a:lnL>
                    <a:lnR>
                      <a:noFill/>
                    </a:lnR>
                    <a:lnT>
                      <a:noFill/>
                    </a:lnT>
                    <a:lnB>
                      <a:noFill/>
                    </a:lnB>
                  </a:tcPr>
                </a:tc>
              </a:tr>
              <a:tr h="366879">
                <a:tc>
                  <a:txBody>
                    <a:bodyPr/>
                    <a:lstStyle/>
                    <a:p>
                      <a:pPr algn="ctr" fontAlgn="b"/>
                      <a:r>
                        <a:rPr lang="fr-FR" sz="1500" b="0" i="0" u="none" strike="noStrike" dirty="0">
                          <a:solidFill>
                            <a:srgbClr val="000000"/>
                          </a:solidFill>
                          <a:effectLst/>
                          <a:latin typeface="Calibri" panose="020F0502020204030204" pitchFamily="34" charset="0"/>
                        </a:rPr>
                        <a:t>2040</a:t>
                      </a:r>
                    </a:p>
                  </a:txBody>
                  <a:tcPr marL="4763" marR="4763" marT="4763" marB="0" anchor="b">
                    <a:lnL>
                      <a:noFill/>
                    </a:lnL>
                    <a:lnR>
                      <a:noFill/>
                    </a:lnR>
                    <a:lnT>
                      <a:noFill/>
                    </a:lnT>
                    <a:lnB>
                      <a:noFill/>
                    </a:lnB>
                  </a:tcPr>
                </a:tc>
                <a:tc>
                  <a:txBody>
                    <a:bodyPr/>
                    <a:lstStyle/>
                    <a:p>
                      <a:pPr algn="r" fontAlgn="b"/>
                      <a:r>
                        <a:rPr lang="fr-FR" sz="1800" b="0" i="0" u="none" strike="noStrike">
                          <a:solidFill>
                            <a:srgbClr val="000000"/>
                          </a:solidFill>
                          <a:effectLst/>
                          <a:latin typeface="Calibri" panose="020F0502020204030204" pitchFamily="34" charset="0"/>
                        </a:rPr>
                        <a:t>47,8%</a:t>
                      </a:r>
                    </a:p>
                  </a:txBody>
                  <a:tcPr marL="4763" marR="4763" marT="4763" marB="0" anchor="b">
                    <a:lnL>
                      <a:noFill/>
                    </a:lnL>
                    <a:lnR>
                      <a:noFill/>
                    </a:lnR>
                    <a:lnT>
                      <a:noFill/>
                    </a:lnT>
                    <a:lnB>
                      <a:noFill/>
                    </a:lnB>
                    <a:solidFill>
                      <a:srgbClr val="B4C6E7"/>
                    </a:solidFill>
                  </a:tcPr>
                </a:tc>
                <a:tc>
                  <a:txBody>
                    <a:bodyPr/>
                    <a:lstStyle/>
                    <a:p>
                      <a:pPr algn="r" fontAlgn="b"/>
                      <a:r>
                        <a:rPr lang="fr-FR" sz="1800" b="0" i="0" u="none" strike="noStrike" dirty="0">
                          <a:solidFill>
                            <a:srgbClr val="000000"/>
                          </a:solidFill>
                          <a:effectLst/>
                          <a:latin typeface="Calibri" panose="020F0502020204030204" pitchFamily="34" charset="0"/>
                        </a:rPr>
                        <a:t>45,9%</a:t>
                      </a:r>
                    </a:p>
                  </a:txBody>
                  <a:tcPr marL="4763" marR="4763" marT="4763" marB="0" anchor="b">
                    <a:lnL>
                      <a:noFill/>
                    </a:lnL>
                    <a:lnR>
                      <a:noFill/>
                    </a:lnR>
                    <a:lnT>
                      <a:noFill/>
                    </a:lnT>
                    <a:lnB>
                      <a:noFill/>
                    </a:lnB>
                  </a:tcPr>
                </a:tc>
                <a:tc>
                  <a:txBody>
                    <a:bodyPr/>
                    <a:lstStyle/>
                    <a:p>
                      <a:pPr algn="r" fontAlgn="b"/>
                      <a:r>
                        <a:rPr lang="fr-FR" sz="1800" b="0" i="0" u="none" strike="noStrike" dirty="0">
                          <a:solidFill>
                            <a:srgbClr val="000000"/>
                          </a:solidFill>
                          <a:effectLst/>
                          <a:latin typeface="Calibri" panose="020F0502020204030204" pitchFamily="34" charset="0"/>
                        </a:rPr>
                        <a:t>44,1%</a:t>
                      </a:r>
                    </a:p>
                  </a:txBody>
                  <a:tcPr marL="4763" marR="4763" marT="4763" marB="0" anchor="b">
                    <a:lnL>
                      <a:noFill/>
                    </a:lnL>
                    <a:lnR>
                      <a:noFill/>
                    </a:lnR>
                    <a:lnT>
                      <a:noFill/>
                    </a:lnT>
                    <a:lnB>
                      <a:noFill/>
                    </a:lnB>
                  </a:tcPr>
                </a:tc>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r" fontAlgn="b"/>
                      <a:r>
                        <a:rPr lang="fr-FR" sz="2000" b="0" i="0" u="none" strike="noStrike" dirty="0">
                          <a:solidFill>
                            <a:srgbClr val="000000"/>
                          </a:solidFill>
                          <a:effectLst/>
                          <a:latin typeface="Calibri" panose="020F0502020204030204" pitchFamily="34" charset="0"/>
                        </a:rPr>
                        <a:t>0,76</a:t>
                      </a:r>
                    </a:p>
                  </a:txBody>
                  <a:tcPr marL="4763" marR="4763" marT="4763" marB="0" anchor="b">
                    <a:lnL>
                      <a:noFill/>
                    </a:lnL>
                    <a:lnR>
                      <a:noFill/>
                    </a:lnR>
                    <a:lnT>
                      <a:noFill/>
                    </a:lnT>
                    <a:lnB>
                      <a:noFill/>
                    </a:lnB>
                    <a:solidFill>
                      <a:srgbClr val="C6E0B4"/>
                    </a:solidFill>
                  </a:tcPr>
                </a:tc>
                <a:tc>
                  <a:txBody>
                    <a:bodyPr/>
                    <a:lstStyle/>
                    <a:p>
                      <a:pPr algn="r" fontAlgn="b"/>
                      <a:r>
                        <a:rPr lang="fr-FR" sz="2000" b="0" i="0" u="none" strike="noStrike" dirty="0">
                          <a:solidFill>
                            <a:srgbClr val="000000"/>
                          </a:solidFill>
                          <a:effectLst/>
                          <a:latin typeface="Calibri" panose="020F0502020204030204" pitchFamily="34" charset="0"/>
                        </a:rPr>
                        <a:t>0,58</a:t>
                      </a:r>
                    </a:p>
                  </a:txBody>
                  <a:tcPr marL="4763" marR="4763" marT="4763" marB="0" anchor="b">
                    <a:lnL>
                      <a:noFill/>
                    </a:lnL>
                    <a:lnR>
                      <a:noFill/>
                    </a:lnR>
                    <a:lnT>
                      <a:noFill/>
                    </a:lnT>
                    <a:lnB>
                      <a:noFill/>
                    </a:lnB>
                  </a:tcPr>
                </a:tc>
                <a:tc>
                  <a:txBody>
                    <a:bodyPr/>
                    <a:lstStyle/>
                    <a:p>
                      <a:pPr algn="r" fontAlgn="b"/>
                      <a:r>
                        <a:rPr lang="fr-FR" sz="2000" b="0" i="0" u="none" strike="noStrike" dirty="0">
                          <a:solidFill>
                            <a:srgbClr val="000000"/>
                          </a:solidFill>
                          <a:effectLst/>
                          <a:latin typeface="Calibri" panose="020F0502020204030204" pitchFamily="34" charset="0"/>
                        </a:rPr>
                        <a:t>0,42</a:t>
                      </a:r>
                    </a:p>
                  </a:txBody>
                  <a:tcPr marL="4763" marR="4763" marT="4763" marB="0" anchor="b">
                    <a:lnL>
                      <a:noFill/>
                    </a:lnL>
                    <a:lnR>
                      <a:noFill/>
                    </a:lnR>
                    <a:lnT>
                      <a:noFill/>
                    </a:lnT>
                    <a:lnB>
                      <a:noFill/>
                    </a:lnB>
                  </a:tcPr>
                </a:tc>
              </a:tr>
              <a:tr h="366879">
                <a:tc>
                  <a:txBody>
                    <a:bodyPr/>
                    <a:lstStyle/>
                    <a:p>
                      <a:pPr algn="ctr" fontAlgn="b"/>
                      <a:r>
                        <a:rPr lang="fr-FR" sz="1500" b="0" i="0" u="none" strike="noStrike" dirty="0">
                          <a:solidFill>
                            <a:srgbClr val="000000"/>
                          </a:solidFill>
                          <a:effectLst/>
                          <a:latin typeface="Calibri" panose="020F0502020204030204" pitchFamily="34" charset="0"/>
                        </a:rPr>
                        <a:t>2050</a:t>
                      </a:r>
                    </a:p>
                  </a:txBody>
                  <a:tcPr marL="4763" marR="4763" marT="4763" marB="0" anchor="b">
                    <a:lnL>
                      <a:noFill/>
                    </a:lnL>
                    <a:lnR>
                      <a:noFill/>
                    </a:lnR>
                    <a:lnT>
                      <a:noFill/>
                    </a:lnT>
                    <a:lnB>
                      <a:noFill/>
                    </a:lnB>
                  </a:tcPr>
                </a:tc>
                <a:tc>
                  <a:txBody>
                    <a:bodyPr/>
                    <a:lstStyle/>
                    <a:p>
                      <a:pPr algn="r" fontAlgn="b"/>
                      <a:r>
                        <a:rPr lang="fr-FR" sz="1800" b="1" i="0" u="none" strike="noStrike" dirty="0">
                          <a:solidFill>
                            <a:srgbClr val="0000FF"/>
                          </a:solidFill>
                          <a:effectLst/>
                          <a:latin typeface="Calibri" panose="020F0502020204030204" pitchFamily="34" charset="0"/>
                        </a:rPr>
                        <a:t>51,4%</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fr-FR" sz="1800" b="0" i="0" u="none" strike="noStrike" dirty="0">
                          <a:solidFill>
                            <a:srgbClr val="000000"/>
                          </a:solidFill>
                          <a:effectLst/>
                          <a:latin typeface="Calibri" panose="020F0502020204030204" pitchFamily="34" charset="0"/>
                        </a:rPr>
                        <a:t>48,6%</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r>
                        <a:rPr lang="fr-FR" sz="1800" b="1" i="0" u="none" strike="noStrike" kern="1200" dirty="0">
                          <a:solidFill>
                            <a:srgbClr val="0000FF"/>
                          </a:solidFill>
                          <a:effectLst/>
                          <a:latin typeface="Calibri" panose="020F0502020204030204" pitchFamily="34" charset="0"/>
                          <a:ea typeface="+mn-ea"/>
                          <a:cs typeface="+mn-cs"/>
                        </a:rPr>
                        <a:t>46,2%</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r" fontAlgn="b"/>
                      <a:r>
                        <a:rPr lang="fr-FR" sz="2000" b="1" i="0" u="none" strike="noStrike" dirty="0">
                          <a:solidFill>
                            <a:srgbClr val="0000FF"/>
                          </a:solidFill>
                          <a:effectLst/>
                          <a:latin typeface="Calibri" panose="020F0502020204030204" pitchFamily="34" charset="0"/>
                        </a:rPr>
                        <a:t>0,64</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fr-FR" sz="2000" b="0" i="0" u="none" strike="noStrike" dirty="0">
                          <a:solidFill>
                            <a:srgbClr val="000000"/>
                          </a:solidFill>
                          <a:effectLst/>
                          <a:latin typeface="Calibri" panose="020F0502020204030204" pitchFamily="34" charset="0"/>
                        </a:rPr>
                        <a:t>0,57</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r>
                        <a:rPr lang="fr-FR" sz="2000" b="1" i="0" u="none" strike="noStrike" kern="1200" dirty="0">
                          <a:solidFill>
                            <a:srgbClr val="0000FF"/>
                          </a:solidFill>
                          <a:effectLst/>
                          <a:latin typeface="Calibri" panose="020F0502020204030204" pitchFamily="34" charset="0"/>
                          <a:ea typeface="+mn-ea"/>
                          <a:cs typeface="+mn-cs"/>
                        </a:rPr>
                        <a:t>0,51</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8" name="ZoneTexte 7"/>
          <p:cNvSpPr txBox="1"/>
          <p:nvPr/>
        </p:nvSpPr>
        <p:spPr>
          <a:xfrm>
            <a:off x="4276165" y="23183"/>
            <a:ext cx="4686300" cy="830997"/>
          </a:xfrm>
          <a:prstGeom prst="rect">
            <a:avLst/>
          </a:prstGeom>
          <a:noFill/>
        </p:spPr>
        <p:txBody>
          <a:bodyPr wrap="square" rtlCol="0">
            <a:spAutoFit/>
          </a:bodyPr>
          <a:lstStyle/>
          <a:p>
            <a:pPr algn="ctr"/>
            <a:r>
              <a:rPr lang="fr-FR" sz="2400" b="1" dirty="0">
                <a:solidFill>
                  <a:schemeClr val="bg1"/>
                </a:solidFill>
              </a:rPr>
              <a:t>Projections of Support Ratio (SR) and </a:t>
            </a:r>
            <a:r>
              <a:rPr lang="fr-FR" sz="2400" b="1" dirty="0" err="1">
                <a:solidFill>
                  <a:schemeClr val="bg1"/>
                </a:solidFill>
              </a:rPr>
              <a:t>Demographic</a:t>
            </a:r>
            <a:r>
              <a:rPr lang="fr-FR" sz="2400" b="1" dirty="0">
                <a:solidFill>
                  <a:schemeClr val="bg1"/>
                </a:solidFill>
              </a:rPr>
              <a:t> </a:t>
            </a:r>
            <a:r>
              <a:rPr lang="fr-FR" sz="2400" b="1" dirty="0" err="1">
                <a:solidFill>
                  <a:schemeClr val="bg1"/>
                </a:solidFill>
              </a:rPr>
              <a:t>Dividend</a:t>
            </a:r>
            <a:r>
              <a:rPr lang="fr-FR" sz="2400" b="1" dirty="0">
                <a:solidFill>
                  <a:schemeClr val="bg1"/>
                </a:solidFill>
              </a:rPr>
              <a:t> (DD)</a:t>
            </a:r>
          </a:p>
        </p:txBody>
      </p:sp>
      <p:sp>
        <p:nvSpPr>
          <p:cNvPr id="5" name="ZoneTexte 4"/>
          <p:cNvSpPr txBox="1"/>
          <p:nvPr/>
        </p:nvSpPr>
        <p:spPr>
          <a:xfrm>
            <a:off x="2968397" y="6427277"/>
            <a:ext cx="4020671" cy="338554"/>
          </a:xfrm>
          <a:prstGeom prst="rect">
            <a:avLst/>
          </a:prstGeom>
          <a:noFill/>
        </p:spPr>
        <p:txBody>
          <a:bodyPr wrap="square" rtlCol="0">
            <a:spAutoFit/>
          </a:bodyPr>
          <a:lstStyle/>
          <a:p>
            <a:pPr algn="ctr"/>
            <a:r>
              <a:rPr lang="fr-FR" sz="1600" b="1" dirty="0">
                <a:solidFill>
                  <a:schemeClr val="bg1"/>
                </a:solidFill>
              </a:rPr>
              <a:t>CREG-CREFAT</a:t>
            </a:r>
            <a:r>
              <a:rPr lang="fr-FR" sz="1350" b="1" dirty="0">
                <a:solidFill>
                  <a:schemeClr val="bg1"/>
                </a:solidFill>
              </a:rPr>
              <a:t> 2019</a:t>
            </a:r>
          </a:p>
        </p:txBody>
      </p:sp>
    </p:spTree>
    <p:extLst>
      <p:ext uri="{BB962C8B-B14F-4D97-AF65-F5344CB8AC3E}">
        <p14:creationId xmlns:p14="http://schemas.microsoft.com/office/powerpoint/2010/main" val="7684215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vert="horz" wrap="square" lIns="68580" tIns="34290" rIns="68580" bIns="34290" numCol="1" rtlCol="0" anchor="ctr" anchorCtr="0" compatLnSpc="1">
            <a:prstTxWarp prst="textNoShape">
              <a:avLst/>
            </a:prstTxWarp>
          </a:bodyPr>
          <a:lstStyle/>
          <a:p>
            <a:fld id="{89FDD5D3-9CF2-4958-834A-20B08AF0C281}" type="slidenum">
              <a:rPr lang="fr-FR" sz="1500">
                <a:solidFill>
                  <a:prstClr val="white"/>
                </a:solidFill>
              </a:rPr>
              <a:pPr/>
              <a:t>17</a:t>
            </a:fld>
            <a:endParaRPr lang="fr-FR" sz="1500">
              <a:solidFill>
                <a:prstClr val="white"/>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321237918"/>
              </p:ext>
            </p:extLst>
          </p:nvPr>
        </p:nvGraphicFramePr>
        <p:xfrm>
          <a:off x="127746" y="1097278"/>
          <a:ext cx="8814547" cy="4985889"/>
        </p:xfrm>
        <a:graphic>
          <a:graphicData uri="http://schemas.openxmlformats.org/drawingml/2006/table">
            <a:tbl>
              <a:tblPr/>
              <a:tblGrid>
                <a:gridCol w="867494"/>
                <a:gridCol w="1301241"/>
                <a:gridCol w="1301241"/>
                <a:gridCol w="1064966"/>
                <a:gridCol w="111443"/>
                <a:gridCol w="1693649"/>
                <a:gridCol w="1301241"/>
                <a:gridCol w="1173272"/>
              </a:tblGrid>
              <a:tr h="880721">
                <a:tc gridSpan="4">
                  <a:txBody>
                    <a:bodyPr/>
                    <a:lstStyle/>
                    <a:p>
                      <a:pPr algn="ctr" fontAlgn="b"/>
                      <a:r>
                        <a:rPr lang="en-US" sz="1800" b="1" i="0" u="none" strike="noStrike" dirty="0" smtClean="0">
                          <a:solidFill>
                            <a:srgbClr val="000000"/>
                          </a:solidFill>
                          <a:effectLst/>
                          <a:latin typeface="Calibri" panose="020F0502020204030204" pitchFamily="34" charset="0"/>
                        </a:rPr>
                        <a:t>Gains in terms of percentage of effective workers</a:t>
                      </a:r>
                      <a:endParaRPr lang="fr-FR" sz="1800" b="1" i="0" u="none" strike="noStrike" dirty="0">
                        <a:solidFill>
                          <a:srgbClr val="000000"/>
                        </a:solidFill>
                        <a:effectLst/>
                        <a:latin typeface="Calibri" panose="020F0502020204030204" pitchFamily="34" charset="0"/>
                      </a:endParaRPr>
                    </a:p>
                  </a:txBody>
                  <a:tcPr marL="4763" marR="4763" marT="4763" marB="0" anchor="ctr">
                    <a:lnL>
                      <a:noFill/>
                    </a:lnL>
                    <a:lnR>
                      <a:noFill/>
                    </a:lnR>
                    <a:lnT>
                      <a:noFill/>
                    </a:lnT>
                    <a:lnB>
                      <a:noFill/>
                    </a:lnB>
                  </a:tcPr>
                </a:tc>
                <a:tc hMerge="1">
                  <a:txBody>
                    <a:bodyPr/>
                    <a:lstStyle/>
                    <a:p>
                      <a:pPr algn="ctr" fontAlgn="b"/>
                      <a:endParaRPr lang="fr-FR" sz="20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fr-FR" sz="20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fr-FR" sz="20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gridSpan="3">
                  <a:txBody>
                    <a:bodyPr/>
                    <a:lstStyle/>
                    <a:p>
                      <a:pPr algn="ctr" fontAlgn="b"/>
                      <a:r>
                        <a:rPr lang="fr-FR" sz="1800" b="1" i="0" u="none" strike="noStrike" dirty="0" smtClean="0">
                          <a:solidFill>
                            <a:srgbClr val="000000"/>
                          </a:solidFill>
                          <a:effectLst/>
                          <a:latin typeface="Calibri" panose="020F0502020204030204" pitchFamily="34" charset="0"/>
                        </a:rPr>
                        <a:t>Gains </a:t>
                      </a:r>
                      <a:r>
                        <a:rPr lang="en-US" sz="1800" b="1" i="0" u="none" strike="noStrike" dirty="0" smtClean="0">
                          <a:solidFill>
                            <a:srgbClr val="000000"/>
                          </a:solidFill>
                          <a:effectLst/>
                          <a:latin typeface="Calibri" panose="020F0502020204030204" pitchFamily="34" charset="0"/>
                        </a:rPr>
                        <a:t>in terms of per capita Regional GDP growth</a:t>
                      </a:r>
                      <a:endParaRPr lang="fr-FR" sz="1800" b="1" i="0" u="none" strike="noStrike" dirty="0">
                        <a:solidFill>
                          <a:srgbClr val="000000"/>
                        </a:solidFill>
                        <a:effectLst/>
                        <a:latin typeface="Calibri" panose="020F0502020204030204" pitchFamily="34" charset="0"/>
                      </a:endParaRPr>
                    </a:p>
                  </a:txBody>
                  <a:tcPr marL="4763" marR="4763" marT="4763"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fr-FR" sz="20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fr-FR" sz="20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r>
              <a:tr h="635494">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fr-FR" sz="1800" b="1" i="0" u="none" strike="noStrike" dirty="0" err="1">
                          <a:solidFill>
                            <a:srgbClr val="000000"/>
                          </a:solidFill>
                          <a:effectLst/>
                          <a:latin typeface="Calibri" panose="020F0502020204030204" pitchFamily="34" charset="0"/>
                        </a:rPr>
                        <a:t>SR_low</a:t>
                      </a:r>
                      <a:endParaRPr lang="fr-FR" sz="1800" b="1" i="0" u="none" strike="noStrike" dirty="0">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800" b="1" i="0" u="none" strike="noStrike" dirty="0" err="1" smtClean="0">
                          <a:solidFill>
                            <a:srgbClr val="000000"/>
                          </a:solidFill>
                          <a:effectLst/>
                          <a:latin typeface="Calibri" panose="020F0502020204030204" pitchFamily="34" charset="0"/>
                        </a:rPr>
                        <a:t>SR_High</a:t>
                      </a:r>
                      <a:endParaRPr lang="fr-FR" sz="1800" b="1" i="0" u="none" strike="noStrike" dirty="0">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800" b="1" i="0" u="none" strike="noStrike" dirty="0" smtClean="0">
                          <a:solidFill>
                            <a:srgbClr val="000000"/>
                          </a:solidFill>
                          <a:effectLst/>
                          <a:latin typeface="Calibri" panose="020F0502020204030204" pitchFamily="34" charset="0"/>
                        </a:rPr>
                        <a:t>Gains</a:t>
                      </a:r>
                      <a:endParaRPr lang="fr-FR" sz="1800" b="1" i="0" u="none" strike="noStrike" dirty="0">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800" b="1"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fr-FR" sz="1800" b="1" i="0" u="none" strike="noStrike" dirty="0" err="1">
                          <a:solidFill>
                            <a:srgbClr val="000000"/>
                          </a:solidFill>
                          <a:effectLst/>
                          <a:latin typeface="Calibri" panose="020F0502020204030204" pitchFamily="34" charset="0"/>
                        </a:rPr>
                        <a:t>DD_low</a:t>
                      </a:r>
                      <a:endParaRPr lang="fr-FR" sz="1800" b="1" i="0" u="none" strike="noStrike" dirty="0">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800" b="1" i="0" u="none" strike="noStrike" dirty="0" err="1" smtClean="0">
                          <a:solidFill>
                            <a:srgbClr val="000000"/>
                          </a:solidFill>
                          <a:effectLst/>
                          <a:latin typeface="Calibri" panose="020F0502020204030204" pitchFamily="34" charset="0"/>
                        </a:rPr>
                        <a:t>DD_High</a:t>
                      </a:r>
                      <a:endParaRPr lang="fr-FR" sz="1800" b="1" i="0" u="none" strike="noStrike" dirty="0">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800" b="1" i="0" u="none" strike="noStrike" dirty="0" smtClean="0">
                          <a:solidFill>
                            <a:srgbClr val="000000"/>
                          </a:solidFill>
                          <a:effectLst/>
                          <a:latin typeface="Calibri" panose="020F0502020204030204" pitchFamily="34" charset="0"/>
                        </a:rPr>
                        <a:t>Gains</a:t>
                      </a:r>
                      <a:endParaRPr lang="fr-FR" sz="1800" b="1" i="0" u="none" strike="noStrike" dirty="0">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9179">
                <a:tc>
                  <a:txBody>
                    <a:bodyPr/>
                    <a:lstStyle/>
                    <a:p>
                      <a:pPr algn="ctr" fontAlgn="b"/>
                      <a:r>
                        <a:rPr lang="fr-FR" sz="1500" b="0" i="1" u="none" strike="noStrike" dirty="0" err="1" smtClean="0">
                          <a:solidFill>
                            <a:schemeClr val="tx1"/>
                          </a:solidFill>
                          <a:effectLst/>
                          <a:latin typeface="Calibri" panose="020F0502020204030204" pitchFamily="34" charset="0"/>
                        </a:rPr>
                        <a:t>Year</a:t>
                      </a:r>
                      <a:endParaRPr lang="fr-FR" sz="1500" b="0" i="0" u="none" strike="noStrike" dirty="0">
                        <a:solidFill>
                          <a:schemeClr val="tx1"/>
                        </a:solidFill>
                        <a:effectLst/>
                        <a:latin typeface="Calibri" panose="020F0502020204030204" pitchFamily="34" charset="0"/>
                      </a:endParaRPr>
                    </a:p>
                  </a:txBody>
                  <a:tcPr marL="4763" marR="4763" marT="4763" marB="0" anchor="b">
                    <a:lnL>
                      <a:noFill/>
                    </a:lnL>
                    <a:lnR>
                      <a:noFill/>
                    </a:lnR>
                    <a:lnT>
                      <a:noFill/>
                    </a:lnT>
                    <a:lnB>
                      <a:noFill/>
                    </a:lnB>
                  </a:tcPr>
                </a:tc>
                <a:tc gridSpan="3">
                  <a:txBody>
                    <a:bodyPr/>
                    <a:lstStyle/>
                    <a:p>
                      <a:pPr algn="ctr" fontAlgn="b"/>
                      <a:r>
                        <a:rPr lang="fr-FR" sz="1800" b="1" i="0" u="none" strike="noStrike" dirty="0" smtClean="0">
                          <a:solidFill>
                            <a:schemeClr val="tx1"/>
                          </a:solidFill>
                          <a:effectLst/>
                          <a:latin typeface="Calibri" panose="020F0502020204030204" pitchFamily="34" charset="0"/>
                        </a:rPr>
                        <a:t>West</a:t>
                      </a:r>
                      <a:r>
                        <a:rPr lang="fr-FR" sz="1800" b="1" i="0" u="none" strike="noStrike" baseline="0" dirty="0" smtClean="0">
                          <a:solidFill>
                            <a:schemeClr val="tx1"/>
                          </a:solidFill>
                          <a:effectLst/>
                          <a:latin typeface="Calibri" panose="020F0502020204030204" pitchFamily="34" charset="0"/>
                        </a:rPr>
                        <a:t> </a:t>
                      </a:r>
                      <a:r>
                        <a:rPr lang="fr-FR" sz="1800" b="1" i="0" u="none" strike="noStrike" baseline="0" dirty="0" err="1" smtClean="0">
                          <a:solidFill>
                            <a:schemeClr val="tx1"/>
                          </a:solidFill>
                          <a:effectLst/>
                          <a:latin typeface="Calibri" panose="020F0502020204030204" pitchFamily="34" charset="0"/>
                        </a:rPr>
                        <a:t>Africa</a:t>
                      </a:r>
                      <a:endParaRPr lang="fr-FR" sz="1800" b="1" i="0" u="none" strike="noStrike" dirty="0">
                        <a:solidFill>
                          <a:schemeClr val="tx1"/>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endParaRPr lang="fr-FR" sz="1500" b="0" i="0" u="none" strike="noStrike" dirty="0">
                        <a:solidFill>
                          <a:schemeClr val="tx1"/>
                        </a:solidFill>
                        <a:effectLst/>
                        <a:latin typeface="Calibri" panose="020F0502020204030204" pitchFamily="34" charset="0"/>
                      </a:endParaRPr>
                    </a:p>
                  </a:txBody>
                  <a:tcPr marL="4763" marR="4763" marT="4763"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West </a:t>
                      </a:r>
                      <a:r>
                        <a:rPr kumimoji="0" lang="fr-FR" sz="1800" b="1"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Africa</a:t>
                      </a:r>
                      <a:endPar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542829">
                <a:tc>
                  <a:txBody>
                    <a:bodyPr/>
                    <a:lstStyle/>
                    <a:p>
                      <a:pPr algn="ctr" fontAlgn="b"/>
                      <a:r>
                        <a:rPr lang="fr-FR" sz="1500" b="1" i="0" u="none" strike="noStrike" dirty="0">
                          <a:solidFill>
                            <a:srgbClr val="000000"/>
                          </a:solidFill>
                          <a:effectLst/>
                          <a:latin typeface="Calibri" panose="020F0502020204030204" pitchFamily="34" charset="0"/>
                        </a:rPr>
                        <a:t>2020</a:t>
                      </a:r>
                    </a:p>
                  </a:txBody>
                  <a:tcPr marL="4763" marR="4763" marT="4763" marB="0" anchor="b">
                    <a:lnL>
                      <a:noFill/>
                    </a:lnL>
                    <a:lnR>
                      <a:noFill/>
                    </a:lnR>
                    <a:lnT>
                      <a:noFill/>
                    </a:lnT>
                    <a:lnB>
                      <a:noFill/>
                    </a:lnB>
                  </a:tcPr>
                </a:tc>
                <a:tc>
                  <a:txBody>
                    <a:bodyPr/>
                    <a:lstStyle/>
                    <a:p>
                      <a:pPr algn="r" fontAlgn="b"/>
                      <a:endParaRPr lang="fr-FR" sz="1800" b="0" i="0" u="none" strike="noStrike" dirty="0">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1" i="0" u="none" strike="noStrike" dirty="0" smtClean="0">
                          <a:solidFill>
                            <a:srgbClr val="0000FF"/>
                          </a:solidFill>
                          <a:effectLst/>
                          <a:latin typeface="Calibri" panose="020F0502020204030204" pitchFamily="34" charset="0"/>
                        </a:rPr>
                        <a:t>41,5%</a:t>
                      </a:r>
                      <a:endParaRPr lang="fr-FR" sz="1800" b="1" i="0" u="none" strike="noStrike" dirty="0">
                        <a:solidFill>
                          <a:srgbClr val="0000FF"/>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endParaRPr lang="fr-FR" sz="1800" b="1" i="0" u="none" strike="noStrike" dirty="0">
                        <a:solidFill>
                          <a:srgbClr val="0000FF"/>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fr-FR" sz="1800" b="1" i="0" u="none" strike="noStrike" dirty="0">
                        <a:solidFill>
                          <a:srgbClr val="0000FF"/>
                        </a:solidFill>
                        <a:effectLst/>
                        <a:latin typeface="Calibri" panose="020F0502020204030204" pitchFamily="34" charset="0"/>
                      </a:endParaRPr>
                    </a:p>
                  </a:txBody>
                  <a:tcPr marL="4763" marR="4763" marT="4763" marB="0" anchor="b">
                    <a:lnL>
                      <a:noFill/>
                    </a:lnL>
                    <a:lnR>
                      <a:noFill/>
                    </a:lnR>
                    <a:lnT w="6350" cap="flat" cmpd="sng" algn="ctr">
                      <a:noFill/>
                      <a:prstDash val="solid"/>
                      <a:round/>
                      <a:headEnd type="none" w="med" len="med"/>
                      <a:tailEnd type="none" w="med" len="med"/>
                    </a:lnT>
                    <a:lnB>
                      <a:noFill/>
                    </a:lnB>
                  </a:tcPr>
                </a:tc>
                <a:tc>
                  <a:txBody>
                    <a:bodyPr/>
                    <a:lstStyle/>
                    <a:p>
                      <a:pPr algn="r" fontAlgn="b"/>
                      <a:endParaRPr lang="fr-FR" sz="1800" b="0" i="0" u="none" strike="noStrike" dirty="0">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1" i="0" u="none" strike="noStrike" dirty="0" smtClean="0">
                          <a:solidFill>
                            <a:srgbClr val="0000FF"/>
                          </a:solidFill>
                          <a:effectLst/>
                          <a:latin typeface="Calibri" panose="020F0502020204030204" pitchFamily="34" charset="0"/>
                        </a:rPr>
                        <a:t>0,13%</a:t>
                      </a:r>
                      <a:endParaRPr lang="fr-FR" sz="1800" b="1" i="0" u="none" strike="noStrike" dirty="0">
                        <a:solidFill>
                          <a:srgbClr val="0000FF"/>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endParaRPr lang="fr-FR" sz="1800" b="1" i="0" u="none" strike="noStrike" dirty="0">
                        <a:solidFill>
                          <a:srgbClr val="0000FF"/>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r>
              <a:tr h="542829">
                <a:tc>
                  <a:txBody>
                    <a:bodyPr/>
                    <a:lstStyle/>
                    <a:p>
                      <a:pPr algn="ctr" fontAlgn="b"/>
                      <a:r>
                        <a:rPr lang="fr-FR" sz="1500" b="1" i="0" u="none" strike="noStrike" dirty="0">
                          <a:solidFill>
                            <a:srgbClr val="000000"/>
                          </a:solidFill>
                          <a:effectLst/>
                          <a:latin typeface="Calibri" panose="020F0502020204030204" pitchFamily="34" charset="0"/>
                        </a:rPr>
                        <a:t>2050</a:t>
                      </a:r>
                    </a:p>
                  </a:txBody>
                  <a:tcPr marL="4763" marR="4763" marT="4763" marB="0" anchor="b">
                    <a:lnL>
                      <a:noFill/>
                    </a:lnL>
                    <a:lnR>
                      <a:noFill/>
                    </a:lnR>
                    <a:lnT>
                      <a:noFill/>
                    </a:lnT>
                    <a:lnB>
                      <a:noFill/>
                    </a:lnB>
                  </a:tcPr>
                </a:tc>
                <a:tc>
                  <a:txBody>
                    <a:bodyPr/>
                    <a:lstStyle/>
                    <a:p>
                      <a:pPr algn="r" fontAlgn="b"/>
                      <a:r>
                        <a:rPr lang="fr-FR" sz="1800" b="1" i="0" u="none" strike="noStrike" dirty="0">
                          <a:solidFill>
                            <a:srgbClr val="0000FF"/>
                          </a:solidFill>
                          <a:effectLst/>
                          <a:latin typeface="Calibri" panose="020F0502020204030204" pitchFamily="34" charset="0"/>
                        </a:rPr>
                        <a:t>50,5%</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fr-FR" sz="1800" b="1" i="0" u="none" strike="noStrike" kern="1200" dirty="0" smtClean="0">
                          <a:solidFill>
                            <a:srgbClr val="0000FF"/>
                          </a:solidFill>
                          <a:effectLst/>
                          <a:latin typeface="Calibri" panose="020F0502020204030204" pitchFamily="34" charset="0"/>
                          <a:ea typeface="+mn-ea"/>
                          <a:cs typeface="+mn-cs"/>
                        </a:rPr>
                        <a:t>45,4</a:t>
                      </a:r>
                      <a:r>
                        <a:rPr lang="fr-FR" sz="1800" b="0" i="0" u="none" strike="noStrike" dirty="0" smtClean="0">
                          <a:solidFill>
                            <a:srgbClr val="000000"/>
                          </a:solidFill>
                          <a:effectLst/>
                          <a:latin typeface="Calibri" panose="020F0502020204030204" pitchFamily="34" charset="0"/>
                        </a:rPr>
                        <a:t>%</a:t>
                      </a:r>
                      <a:endParaRPr lang="fr-FR" sz="18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fr-FR" sz="2400" b="1" i="0" u="none" strike="noStrike" dirty="0" smtClean="0">
                          <a:solidFill>
                            <a:srgbClr val="C00000"/>
                          </a:solidFill>
                          <a:effectLst/>
                          <a:latin typeface="Calibri" panose="020F0502020204030204" pitchFamily="34" charset="0"/>
                        </a:rPr>
                        <a:t>5,1%</a:t>
                      </a:r>
                      <a:endParaRPr lang="fr-FR" sz="1800" b="1" i="0" u="none" strike="noStrike" dirty="0">
                        <a:solidFill>
                          <a:srgbClr val="C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fr-FR" sz="18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r" fontAlgn="b"/>
                      <a:r>
                        <a:rPr lang="fr-FR" sz="1800" b="1" i="0" u="none" strike="noStrike" dirty="0" smtClean="0">
                          <a:solidFill>
                            <a:srgbClr val="0000FF"/>
                          </a:solidFill>
                          <a:effectLst/>
                          <a:latin typeface="Calibri" panose="020F0502020204030204" pitchFamily="34" charset="0"/>
                        </a:rPr>
                        <a:t>0,66%</a:t>
                      </a:r>
                      <a:endParaRPr lang="fr-FR" sz="1800" b="1" i="0" u="none" strike="noStrike" dirty="0">
                        <a:solidFill>
                          <a:srgbClr val="0000FF"/>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C6E0B4"/>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fr-FR" sz="1800" b="1" i="0" u="none" strike="noStrike" kern="1200" dirty="0" smtClean="0">
                          <a:solidFill>
                            <a:srgbClr val="0000FF"/>
                          </a:solidFill>
                          <a:effectLst/>
                          <a:latin typeface="Calibri" panose="020F0502020204030204" pitchFamily="34" charset="0"/>
                          <a:ea typeface="+mn-ea"/>
                          <a:cs typeface="+mn-cs"/>
                        </a:rPr>
                        <a:t>0,53%</a:t>
                      </a:r>
                      <a:endParaRPr lang="fr-FR" sz="18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fr-FR" sz="2400" b="1" i="0" u="none" strike="noStrike" dirty="0" smtClean="0">
                          <a:solidFill>
                            <a:srgbClr val="C00000"/>
                          </a:solidFill>
                          <a:effectLst/>
                          <a:latin typeface="Calibri" panose="020F0502020204030204" pitchFamily="34" charset="0"/>
                        </a:rPr>
                        <a:t>0,13%</a:t>
                      </a:r>
                      <a:endParaRPr lang="fr-FR" sz="2400" b="1" i="0" u="none" strike="noStrike" dirty="0">
                        <a:solidFill>
                          <a:srgbClr val="C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r>
              <a:tr h="649179">
                <a:tc>
                  <a:txBody>
                    <a:bodyPr/>
                    <a:lstStyle/>
                    <a:p>
                      <a:pPr algn="ctr" fontAlgn="b"/>
                      <a:endParaRPr lang="fr-FR" sz="1500" b="1" i="0" u="none" strike="noStrike" dirty="0">
                        <a:solidFill>
                          <a:schemeClr val="tx1"/>
                        </a:solidFill>
                        <a:effectLst/>
                        <a:latin typeface="Calibri" panose="020F0502020204030204" pitchFamily="34" charset="0"/>
                      </a:endParaRPr>
                    </a:p>
                  </a:txBody>
                  <a:tcPr marL="4763" marR="4763" marT="4763" marB="0" anchor="b">
                    <a:lnL>
                      <a:noFill/>
                    </a:lnL>
                    <a:lnR>
                      <a:noFill/>
                    </a:lnR>
                    <a:lnT>
                      <a:noFill/>
                    </a:lnT>
                    <a:lnB>
                      <a:noFill/>
                    </a:lnB>
                  </a:tcPr>
                </a:tc>
                <a:tc gridSpan="3">
                  <a:txBody>
                    <a:bodyPr/>
                    <a:lstStyle/>
                    <a:p>
                      <a:pPr algn="ctr" fontAlgn="b"/>
                      <a:r>
                        <a:rPr lang="fr-FR" sz="1800" b="1" i="0" u="none" strike="noStrike" dirty="0" smtClean="0">
                          <a:solidFill>
                            <a:schemeClr val="tx1"/>
                          </a:solidFill>
                          <a:effectLst/>
                          <a:latin typeface="Calibri" panose="020F0502020204030204" pitchFamily="34" charset="0"/>
                        </a:rPr>
                        <a:t>West and Central</a:t>
                      </a:r>
                      <a:r>
                        <a:rPr lang="fr-FR" sz="1800" b="1" i="0" u="none" strike="noStrike" baseline="0" dirty="0" smtClean="0">
                          <a:solidFill>
                            <a:schemeClr val="tx1"/>
                          </a:solidFill>
                          <a:effectLst/>
                          <a:latin typeface="Calibri" panose="020F0502020204030204" pitchFamily="34" charset="0"/>
                        </a:rPr>
                        <a:t> </a:t>
                      </a:r>
                      <a:r>
                        <a:rPr lang="fr-FR" sz="1800" b="1" i="0" u="none" strike="noStrike" baseline="0" dirty="0" err="1" smtClean="0">
                          <a:solidFill>
                            <a:schemeClr val="tx1"/>
                          </a:solidFill>
                          <a:effectLst/>
                          <a:latin typeface="Calibri" panose="020F0502020204030204" pitchFamily="34" charset="0"/>
                        </a:rPr>
                        <a:t>Africa</a:t>
                      </a:r>
                      <a:endParaRPr lang="fr-FR" sz="1800" b="1" i="0" u="none" strike="noStrike" dirty="0">
                        <a:solidFill>
                          <a:schemeClr val="tx1"/>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endParaRPr lang="fr-FR" sz="1500" b="0" i="0" u="none" strike="noStrike" dirty="0">
                        <a:solidFill>
                          <a:schemeClr val="tx1"/>
                        </a:solidFill>
                        <a:effectLst/>
                        <a:latin typeface="Calibri" panose="020F0502020204030204" pitchFamily="34" charset="0"/>
                      </a:endParaRPr>
                    </a:p>
                  </a:txBody>
                  <a:tcPr marL="4763" marR="4763" marT="4763"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West and Central </a:t>
                      </a:r>
                      <a:r>
                        <a:rPr kumimoji="0" lang="fr-FR" sz="1800" b="1"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Africa</a:t>
                      </a:r>
                      <a:endPar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542829">
                <a:tc>
                  <a:txBody>
                    <a:bodyPr/>
                    <a:lstStyle/>
                    <a:p>
                      <a:pPr algn="ctr" fontAlgn="b"/>
                      <a:r>
                        <a:rPr lang="fr-FR" sz="1500" b="1" i="0" u="none" strike="noStrike" dirty="0">
                          <a:solidFill>
                            <a:srgbClr val="000000"/>
                          </a:solidFill>
                          <a:effectLst/>
                          <a:latin typeface="Calibri" panose="020F0502020204030204" pitchFamily="34" charset="0"/>
                        </a:rPr>
                        <a:t>2020</a:t>
                      </a:r>
                    </a:p>
                  </a:txBody>
                  <a:tcPr marL="4763" marR="4763" marT="4763" marB="0" anchor="b">
                    <a:lnL>
                      <a:noFill/>
                    </a:lnL>
                    <a:lnR>
                      <a:noFill/>
                    </a:lnR>
                    <a:lnT>
                      <a:noFill/>
                    </a:lnT>
                    <a:lnB>
                      <a:noFill/>
                    </a:lnB>
                  </a:tcPr>
                </a:tc>
                <a:tc>
                  <a:txBody>
                    <a:bodyPr/>
                    <a:lstStyle/>
                    <a:p>
                      <a:pPr algn="r" fontAlgn="b"/>
                      <a:endParaRPr lang="fr-FR" sz="2000" b="0" i="0" u="none" strike="noStrike" dirty="0">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2000" b="1" i="0" u="none" strike="noStrike" dirty="0" smtClean="0">
                          <a:solidFill>
                            <a:srgbClr val="0000FF"/>
                          </a:solidFill>
                          <a:effectLst/>
                          <a:latin typeface="Calibri" panose="020F0502020204030204" pitchFamily="34" charset="0"/>
                        </a:rPr>
                        <a:t>41,9%</a:t>
                      </a:r>
                      <a:endParaRPr lang="fr-FR" sz="2000" b="1" i="0" u="none" strike="noStrike" dirty="0">
                        <a:solidFill>
                          <a:srgbClr val="0000FF"/>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fr-FR" sz="2000" b="1" i="0" u="none" strike="noStrike" dirty="0">
                        <a:solidFill>
                          <a:srgbClr val="0000FF"/>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fr-FR" sz="2000" b="0" i="0" u="none" strike="noStrike">
                        <a:solidFill>
                          <a:srgbClr val="000000"/>
                        </a:solidFill>
                        <a:effectLst/>
                        <a:latin typeface="Calibri" panose="020F0502020204030204" pitchFamily="34" charset="0"/>
                      </a:endParaRPr>
                    </a:p>
                  </a:txBody>
                  <a:tcPr marL="4763" marR="4763" marT="4763" marB="0" anchor="b">
                    <a:lnL>
                      <a:noFill/>
                    </a:lnL>
                    <a:lnR>
                      <a:noFill/>
                    </a:lnR>
                    <a:lnT w="6350" cap="flat" cmpd="sng" algn="ctr">
                      <a:noFill/>
                      <a:prstDash val="solid"/>
                      <a:round/>
                      <a:headEnd type="none" w="med" len="med"/>
                      <a:tailEnd type="none" w="med" len="med"/>
                    </a:lnT>
                    <a:lnB>
                      <a:noFill/>
                    </a:lnB>
                  </a:tcPr>
                </a:tc>
                <a:tc>
                  <a:txBody>
                    <a:bodyPr/>
                    <a:lstStyle/>
                    <a:p>
                      <a:pPr algn="r" fontAlgn="b"/>
                      <a:endParaRPr lang="fr-FR" sz="2000" b="0" i="0" u="none" strike="noStrike" dirty="0">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2000" b="1" i="0" u="none" strike="noStrike" dirty="0" smtClean="0">
                          <a:solidFill>
                            <a:srgbClr val="000000"/>
                          </a:solidFill>
                          <a:effectLst/>
                          <a:latin typeface="Calibri" panose="020F0502020204030204" pitchFamily="34" charset="0"/>
                        </a:rPr>
                        <a:t>0,18%</a:t>
                      </a:r>
                      <a:endParaRPr lang="fr-FR" sz="2000" b="1" i="0" u="none" strike="noStrike" dirty="0">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fr-FR" sz="2000" b="1" i="0" u="none" strike="noStrike" dirty="0">
                        <a:solidFill>
                          <a:srgbClr val="0000FF"/>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r>
              <a:tr h="542829">
                <a:tc>
                  <a:txBody>
                    <a:bodyPr/>
                    <a:lstStyle/>
                    <a:p>
                      <a:pPr algn="ctr" fontAlgn="b"/>
                      <a:r>
                        <a:rPr lang="fr-FR" sz="1500" b="1" i="0" u="none" strike="noStrike" dirty="0">
                          <a:solidFill>
                            <a:srgbClr val="000000"/>
                          </a:solidFill>
                          <a:effectLst/>
                          <a:latin typeface="Calibri" panose="020F0502020204030204" pitchFamily="34" charset="0"/>
                        </a:rPr>
                        <a:t>2050</a:t>
                      </a:r>
                    </a:p>
                  </a:txBody>
                  <a:tcPr marL="4763" marR="4763" marT="4763" marB="0" anchor="b">
                    <a:lnL>
                      <a:noFill/>
                    </a:lnL>
                    <a:lnR>
                      <a:noFill/>
                    </a:lnR>
                    <a:lnT>
                      <a:noFill/>
                    </a:lnT>
                    <a:lnB>
                      <a:noFill/>
                    </a:lnB>
                  </a:tcPr>
                </a:tc>
                <a:tc>
                  <a:txBody>
                    <a:bodyPr/>
                    <a:lstStyle/>
                    <a:p>
                      <a:pPr algn="r" fontAlgn="b"/>
                      <a:r>
                        <a:rPr lang="fr-FR" sz="2000" b="1" i="0" u="none" strike="noStrike" dirty="0">
                          <a:solidFill>
                            <a:srgbClr val="0000FF"/>
                          </a:solidFill>
                          <a:effectLst/>
                          <a:latin typeface="Calibri" panose="020F0502020204030204" pitchFamily="34" charset="0"/>
                        </a:rPr>
                        <a:t>51,4%</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fr-FR" sz="2000" b="1" i="0" u="none" strike="noStrike" kern="1200" dirty="0" smtClean="0">
                          <a:solidFill>
                            <a:srgbClr val="0000FF"/>
                          </a:solidFill>
                          <a:effectLst/>
                          <a:latin typeface="Calibri" panose="020F0502020204030204" pitchFamily="34" charset="0"/>
                          <a:ea typeface="+mn-ea"/>
                          <a:cs typeface="+mn-cs"/>
                        </a:rPr>
                        <a:t>46,2%</a:t>
                      </a:r>
                      <a:endParaRPr lang="fr-FR" sz="20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fr-FR" sz="2800" b="1" i="0" u="none" strike="noStrike" dirty="0" smtClean="0">
                          <a:solidFill>
                            <a:srgbClr val="C00000"/>
                          </a:solidFill>
                          <a:effectLst/>
                          <a:latin typeface="Calibri" panose="020F0502020204030204" pitchFamily="34" charset="0"/>
                        </a:rPr>
                        <a:t>5,2%</a:t>
                      </a:r>
                      <a:endParaRPr lang="fr-FR" sz="2800" b="1" i="0" u="none" strike="noStrike" dirty="0">
                        <a:solidFill>
                          <a:srgbClr val="C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r" fontAlgn="b"/>
                      <a:r>
                        <a:rPr lang="fr-FR" sz="2000" b="1" i="0" u="none" strike="noStrike" dirty="0" smtClean="0">
                          <a:solidFill>
                            <a:srgbClr val="0000FF"/>
                          </a:solidFill>
                          <a:effectLst/>
                          <a:latin typeface="Calibri" panose="020F0502020204030204" pitchFamily="34" charset="0"/>
                        </a:rPr>
                        <a:t>0,64%</a:t>
                      </a:r>
                      <a:endParaRPr lang="fr-FR" sz="2000" b="1" i="0" u="none" strike="noStrike" dirty="0">
                        <a:solidFill>
                          <a:srgbClr val="0000FF"/>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fr-FR" sz="2000" b="1" i="0" u="none" strike="noStrike" kern="1200" dirty="0" smtClean="0">
                          <a:solidFill>
                            <a:srgbClr val="0000FF"/>
                          </a:solidFill>
                          <a:effectLst/>
                          <a:latin typeface="Calibri" panose="020F0502020204030204" pitchFamily="34" charset="0"/>
                          <a:ea typeface="+mn-ea"/>
                          <a:cs typeface="+mn-cs"/>
                        </a:rPr>
                        <a:t>0,51%</a:t>
                      </a:r>
                      <a:endParaRPr lang="fr-FR" sz="20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fr-FR" sz="2800" b="1" i="0" u="none" strike="noStrike" dirty="0" smtClean="0">
                          <a:solidFill>
                            <a:srgbClr val="C00000"/>
                          </a:solidFill>
                          <a:effectLst/>
                          <a:latin typeface="Calibri" panose="020F0502020204030204" pitchFamily="34" charset="0"/>
                        </a:rPr>
                        <a:t>0,13%</a:t>
                      </a:r>
                      <a:endParaRPr lang="fr-FR" sz="2800" b="1" i="0" u="none" strike="noStrike" dirty="0">
                        <a:solidFill>
                          <a:srgbClr val="C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8" name="ZoneTexte 7"/>
          <p:cNvSpPr txBox="1"/>
          <p:nvPr/>
        </p:nvSpPr>
        <p:spPr>
          <a:xfrm>
            <a:off x="4149764" y="129688"/>
            <a:ext cx="4034117" cy="830997"/>
          </a:xfrm>
          <a:prstGeom prst="rect">
            <a:avLst/>
          </a:prstGeom>
          <a:noFill/>
        </p:spPr>
        <p:txBody>
          <a:bodyPr wrap="square" rtlCol="0">
            <a:spAutoFit/>
          </a:bodyPr>
          <a:lstStyle/>
          <a:p>
            <a:pPr algn="ctr"/>
            <a:r>
              <a:rPr lang="fr-FR" sz="2400" b="1" dirty="0">
                <a:solidFill>
                  <a:schemeClr val="bg1"/>
                </a:solidFill>
              </a:rPr>
              <a:t>Gains of SR and </a:t>
            </a:r>
            <a:r>
              <a:rPr lang="fr-FR" sz="2400" b="1" dirty="0" smtClean="0">
                <a:solidFill>
                  <a:schemeClr val="bg1"/>
                </a:solidFill>
              </a:rPr>
              <a:t>DD </a:t>
            </a:r>
          </a:p>
          <a:p>
            <a:pPr algn="ctr"/>
            <a:r>
              <a:rPr lang="fr-FR" sz="2400" b="1" dirty="0" smtClean="0">
                <a:solidFill>
                  <a:schemeClr val="bg1"/>
                </a:solidFill>
              </a:rPr>
              <a:t>on </a:t>
            </a:r>
            <a:r>
              <a:rPr lang="fr-FR" sz="2400" b="1" dirty="0" err="1" smtClean="0">
                <a:solidFill>
                  <a:schemeClr val="bg1"/>
                </a:solidFill>
              </a:rPr>
              <a:t>Economic</a:t>
            </a:r>
            <a:r>
              <a:rPr lang="fr-FR" sz="2400" b="1" dirty="0" smtClean="0">
                <a:solidFill>
                  <a:schemeClr val="bg1"/>
                </a:solidFill>
              </a:rPr>
              <a:t> </a:t>
            </a:r>
            <a:r>
              <a:rPr lang="fr-FR" sz="2400" b="1" dirty="0" err="1" smtClean="0">
                <a:solidFill>
                  <a:schemeClr val="bg1"/>
                </a:solidFill>
              </a:rPr>
              <a:t>Growth</a:t>
            </a:r>
            <a:endParaRPr lang="fr-FR" sz="2400" b="1" dirty="0">
              <a:solidFill>
                <a:schemeClr val="bg1"/>
              </a:solidFill>
            </a:endParaRPr>
          </a:p>
        </p:txBody>
      </p:sp>
      <p:sp>
        <p:nvSpPr>
          <p:cNvPr id="5" name="ZoneTexte 4"/>
          <p:cNvSpPr txBox="1"/>
          <p:nvPr/>
        </p:nvSpPr>
        <p:spPr>
          <a:xfrm>
            <a:off x="2595418" y="6439679"/>
            <a:ext cx="4020671" cy="369332"/>
          </a:xfrm>
          <a:prstGeom prst="rect">
            <a:avLst/>
          </a:prstGeom>
          <a:noFill/>
        </p:spPr>
        <p:txBody>
          <a:bodyPr wrap="square" rtlCol="0">
            <a:spAutoFit/>
          </a:bodyPr>
          <a:lstStyle/>
          <a:p>
            <a:pPr algn="ctr"/>
            <a:r>
              <a:rPr lang="fr-FR" b="1" dirty="0">
                <a:solidFill>
                  <a:schemeClr val="bg1"/>
                </a:solidFill>
              </a:rPr>
              <a:t>CREG-CREFAT</a:t>
            </a:r>
            <a:r>
              <a:rPr lang="fr-FR" sz="1350" b="1" dirty="0">
                <a:solidFill>
                  <a:schemeClr val="bg1"/>
                </a:solidFill>
              </a:rPr>
              <a:t> </a:t>
            </a:r>
            <a:r>
              <a:rPr lang="fr-FR" b="1" dirty="0">
                <a:solidFill>
                  <a:schemeClr val="bg1"/>
                </a:solidFill>
              </a:rPr>
              <a:t>2019</a:t>
            </a:r>
          </a:p>
        </p:txBody>
      </p:sp>
    </p:spTree>
    <p:extLst>
      <p:ext uri="{BB962C8B-B14F-4D97-AF65-F5344CB8AC3E}">
        <p14:creationId xmlns:p14="http://schemas.microsoft.com/office/powerpoint/2010/main" val="124868079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5FF72A29-8FB7-45EC-85FE-4922FF0BC185}"/>
              </a:ext>
            </a:extLst>
          </p:cNvPr>
          <p:cNvSpPr>
            <a:spLocks noGrp="1"/>
          </p:cNvSpPr>
          <p:nvPr>
            <p:ph type="title"/>
          </p:nvPr>
        </p:nvSpPr>
        <p:spPr>
          <a:xfrm>
            <a:off x="4393932" y="234640"/>
            <a:ext cx="4178105" cy="522025"/>
          </a:xfrm>
        </p:spPr>
        <p:txBody>
          <a:bodyPr>
            <a:normAutofit fontScale="90000"/>
          </a:bodyPr>
          <a:lstStyle/>
          <a:p>
            <a:r>
              <a:rPr lang="fr-FR" b="1" dirty="0" smtClean="0">
                <a:solidFill>
                  <a:schemeClr val="bg1"/>
                </a:solidFill>
              </a:rPr>
              <a:t>Policy Implications</a:t>
            </a:r>
            <a:endParaRPr lang="fr-FR" b="1" dirty="0">
              <a:solidFill>
                <a:schemeClr val="bg1"/>
              </a:solidFill>
            </a:endParaRPr>
          </a:p>
        </p:txBody>
      </p:sp>
      <p:sp>
        <p:nvSpPr>
          <p:cNvPr id="2" name="Espace réservé du numéro de diapositive 1"/>
          <p:cNvSpPr>
            <a:spLocks noGrp="1"/>
          </p:cNvSpPr>
          <p:nvPr>
            <p:ph type="sldNum" sz="quarter" idx="12"/>
          </p:nvPr>
        </p:nvSpPr>
        <p:spPr/>
        <p:txBody>
          <a:bodyPr vert="horz" wrap="square" lIns="68580" tIns="34290" rIns="68580" bIns="34290" numCol="1" rtlCol="0" anchor="ctr" anchorCtr="0" compatLnSpc="1">
            <a:prstTxWarp prst="textNoShape">
              <a:avLst/>
            </a:prstTxWarp>
          </a:bodyPr>
          <a:lstStyle/>
          <a:p>
            <a:fld id="{89FDD5D3-9CF2-4958-834A-20B08AF0C281}" type="slidenum">
              <a:rPr lang="fr-FR" sz="1500">
                <a:solidFill>
                  <a:schemeClr val="bg1"/>
                </a:solidFill>
              </a:rPr>
              <a:pPr/>
              <a:t>18</a:t>
            </a:fld>
            <a:endParaRPr lang="fr-FR" sz="1500">
              <a:solidFill>
                <a:schemeClr val="bg1"/>
              </a:solidFill>
            </a:endParaRPr>
          </a:p>
        </p:txBody>
      </p:sp>
      <p:sp>
        <p:nvSpPr>
          <p:cNvPr id="5" name="Rectangle 3">
            <a:extLst>
              <a:ext uri="{FF2B5EF4-FFF2-40B4-BE49-F238E27FC236}">
                <a16:creationId xmlns:a16="http://schemas.microsoft.com/office/drawing/2014/main" xmlns="" id="{1500B9C6-A901-4224-AB8E-467B246387EE}"/>
              </a:ext>
            </a:extLst>
          </p:cNvPr>
          <p:cNvSpPr txBox="1">
            <a:spLocks noChangeArrowheads="1"/>
          </p:cNvSpPr>
          <p:nvPr/>
        </p:nvSpPr>
        <p:spPr>
          <a:xfrm>
            <a:off x="331342" y="1299411"/>
            <a:ext cx="8507002" cy="4562373"/>
          </a:xfrm>
          <a:prstGeom prst="rect">
            <a:avLst/>
          </a:prstGeom>
          <a:ln>
            <a:noFill/>
          </a:ln>
        </p:spPr>
        <p:txBody>
          <a:bodyPr vert="horz" lIns="68580" tIns="34290" rIns="68580" bIns="3429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90000"/>
              </a:lnSpc>
              <a:buClr>
                <a:srgbClr val="4590B8"/>
              </a:buClr>
              <a:defRPr/>
            </a:pPr>
            <a:r>
              <a:rPr lang="en-US" sz="2800" dirty="0">
                <a:solidFill>
                  <a:srgbClr val="002060"/>
                </a:solidFill>
                <a:latin typeface="Candara" panose="020E0502030303020204" pitchFamily="34" charset="0"/>
              </a:rPr>
              <a:t>Sub-Saharan Africa is well positioned to harness the demographic dividend</a:t>
            </a:r>
          </a:p>
          <a:p>
            <a:pPr>
              <a:lnSpc>
                <a:spcPct val="90000"/>
              </a:lnSpc>
              <a:buClr>
                <a:srgbClr val="4590B8"/>
              </a:buClr>
              <a:defRPr/>
            </a:pPr>
            <a:endParaRPr lang="en-US" sz="2800" dirty="0">
              <a:solidFill>
                <a:srgbClr val="002060"/>
              </a:solidFill>
              <a:latin typeface="Candara" panose="020E0502030303020204" pitchFamily="34" charset="0"/>
            </a:endParaRPr>
          </a:p>
          <a:p>
            <a:pPr>
              <a:lnSpc>
                <a:spcPct val="90000"/>
              </a:lnSpc>
              <a:buClr>
                <a:srgbClr val="4590B8"/>
              </a:buClr>
              <a:defRPr/>
            </a:pPr>
            <a:r>
              <a:rPr lang="en-US" altLang="fr-FR" sz="2800" dirty="0">
                <a:solidFill>
                  <a:srgbClr val="002060"/>
                </a:solidFill>
                <a:latin typeface="Candara" panose="020E0502030303020204" pitchFamily="34" charset="0"/>
              </a:rPr>
              <a:t>To do so, countries must accelerate the demographic transition while controlling population ageing</a:t>
            </a:r>
          </a:p>
          <a:p>
            <a:pPr>
              <a:lnSpc>
                <a:spcPct val="90000"/>
              </a:lnSpc>
              <a:buClr>
                <a:srgbClr val="4590B8"/>
              </a:buClr>
              <a:defRPr/>
            </a:pPr>
            <a:endParaRPr lang="en-US" altLang="fr-FR" sz="2800" dirty="0">
              <a:solidFill>
                <a:srgbClr val="002060"/>
              </a:solidFill>
              <a:latin typeface="Candara" panose="020E0502030303020204" pitchFamily="34" charset="0"/>
            </a:endParaRPr>
          </a:p>
          <a:p>
            <a:pPr>
              <a:lnSpc>
                <a:spcPct val="90000"/>
              </a:lnSpc>
              <a:buClr>
                <a:srgbClr val="4590B8"/>
              </a:buClr>
              <a:defRPr/>
            </a:pPr>
            <a:r>
              <a:rPr lang="en-US" altLang="fr-FR" sz="2800" dirty="0">
                <a:solidFill>
                  <a:srgbClr val="002060"/>
                </a:solidFill>
                <a:latin typeface="Candara" panose="020E0502030303020204" pitchFamily="34" charset="0"/>
              </a:rPr>
              <a:t>Implement proactive and structuring policies (</a:t>
            </a:r>
            <a:r>
              <a:rPr lang="en-US" altLang="fr-FR" sz="2800" dirty="0" err="1">
                <a:solidFill>
                  <a:srgbClr val="002060"/>
                </a:solidFill>
                <a:latin typeface="Candara" panose="020E0502030303020204" pitchFamily="34" charset="0"/>
              </a:rPr>
              <a:t>labour</a:t>
            </a:r>
            <a:r>
              <a:rPr lang="en-US" altLang="fr-FR" sz="2800" dirty="0">
                <a:solidFill>
                  <a:srgbClr val="002060"/>
                </a:solidFill>
                <a:latin typeface="Candara" panose="020E0502030303020204" pitchFamily="34" charset="0"/>
              </a:rPr>
              <a:t> market, SD and </a:t>
            </a:r>
            <a:r>
              <a:rPr lang="en-US" altLang="fr-FR" sz="2800" dirty="0" smtClean="0">
                <a:solidFill>
                  <a:srgbClr val="002060"/>
                </a:solidFill>
                <a:latin typeface="Candara" panose="020E0502030303020204" pitchFamily="34" charset="0"/>
              </a:rPr>
              <a:t>gender and DD-sensitive </a:t>
            </a:r>
            <a:r>
              <a:rPr lang="en-US" altLang="fr-FR" sz="2800" dirty="0">
                <a:solidFill>
                  <a:srgbClr val="002060"/>
                </a:solidFill>
                <a:latin typeface="Candara" panose="020E0502030303020204" pitchFamily="34" charset="0"/>
              </a:rPr>
              <a:t>budgeting) </a:t>
            </a:r>
            <a:endParaRPr lang="fr-BE" altLang="en-US" sz="2800" dirty="0">
              <a:solidFill>
                <a:sysClr val="window" lastClr="FFFFFF"/>
              </a:solidFill>
              <a:latin typeface="Candara" panose="020E0502030303020204" pitchFamily="34" charset="0"/>
            </a:endParaRPr>
          </a:p>
        </p:txBody>
      </p:sp>
      <p:sp>
        <p:nvSpPr>
          <p:cNvPr id="7" name="Rectangle 3"/>
          <p:cNvSpPr>
            <a:spLocks noChangeArrowheads="1"/>
          </p:cNvSpPr>
          <p:nvPr/>
        </p:nvSpPr>
        <p:spPr bwMode="auto">
          <a:xfrm>
            <a:off x="1143001" y="938047"/>
            <a:ext cx="65" cy="18130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093" rIns="0" bIns="-13093" numCol="1" anchor="ctr" anchorCtr="0" compatLnSpc="1">
            <a:prstTxWarp prst="textNoShape">
              <a:avLst/>
            </a:prstTxWarp>
            <a:spAutoFit/>
          </a:bodyPr>
          <a:lstStyle/>
          <a:p>
            <a:pPr defTabSz="685800" eaLnBrk="0" fontAlgn="base" hangingPunct="0">
              <a:spcBef>
                <a:spcPct val="0"/>
              </a:spcBef>
              <a:spcAft>
                <a:spcPct val="0"/>
              </a:spcAft>
            </a:pPr>
            <a:endParaRPr lang="fr-FR" altLang="fr-FR" sz="1350" dirty="0">
              <a:latin typeface="Arial" panose="020B0604020202020204" pitchFamily="34" charset="0"/>
            </a:endParaRPr>
          </a:p>
        </p:txBody>
      </p:sp>
      <p:sp>
        <p:nvSpPr>
          <p:cNvPr id="8" name="Rectangle 4"/>
          <p:cNvSpPr>
            <a:spLocks noChangeArrowheads="1"/>
          </p:cNvSpPr>
          <p:nvPr/>
        </p:nvSpPr>
        <p:spPr bwMode="auto">
          <a:xfrm>
            <a:off x="1143001" y="938047"/>
            <a:ext cx="65" cy="18130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093" rIns="0" bIns="-13093" numCol="1" anchor="ctr" anchorCtr="0" compatLnSpc="1">
            <a:prstTxWarp prst="textNoShape">
              <a:avLst/>
            </a:prstTxWarp>
            <a:spAutoFit/>
          </a:bodyPr>
          <a:lstStyle/>
          <a:p>
            <a:pPr defTabSz="685800" eaLnBrk="0" fontAlgn="base" hangingPunct="0">
              <a:spcBef>
                <a:spcPct val="0"/>
              </a:spcBef>
              <a:spcAft>
                <a:spcPct val="0"/>
              </a:spcAft>
            </a:pPr>
            <a:endParaRPr lang="fr-FR" altLang="fr-FR" sz="1350" dirty="0">
              <a:latin typeface="Arial" panose="020B0604020202020204" pitchFamily="34" charset="0"/>
            </a:endParaRPr>
          </a:p>
        </p:txBody>
      </p:sp>
    </p:spTree>
    <p:extLst>
      <p:ext uri="{BB962C8B-B14F-4D97-AF65-F5344CB8AC3E}">
        <p14:creationId xmlns:p14="http://schemas.microsoft.com/office/powerpoint/2010/main" val="278158922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p:nvPr>
        </p:nvSpPr>
        <p:spPr>
          <a:xfrm>
            <a:off x="1746700" y="3133850"/>
            <a:ext cx="5710844" cy="789465"/>
          </a:xfrm>
          <a:noFill/>
          <a:ln>
            <a:noFill/>
          </a:ln>
        </p:spPr>
        <p:txBody>
          <a:bodyPr>
            <a:noAutofit/>
          </a:bodyPr>
          <a:lstStyle/>
          <a:p>
            <a:r>
              <a:rPr lang="fr-FR" sz="2800" b="1" dirty="0">
                <a:solidFill>
                  <a:schemeClr val="bg1"/>
                </a:solidFill>
                <a:latin typeface="Arial" pitchFamily="34" charset="0"/>
                <a:cs typeface="Arial" pitchFamily="34" charset="0"/>
              </a:rPr>
              <a:t>THANK YOU</a:t>
            </a:r>
          </a:p>
        </p:txBody>
      </p:sp>
      <p:sp>
        <p:nvSpPr>
          <p:cNvPr id="4" name="Signe Moins 3">
            <a:extLst>
              <a:ext uri="{FF2B5EF4-FFF2-40B4-BE49-F238E27FC236}">
                <a16:creationId xmlns:a16="http://schemas.microsoft.com/office/drawing/2014/main" xmlns="" id="{98ACADBC-ACB6-464C-8FBE-C7B3F79BF3CE}"/>
              </a:ext>
            </a:extLst>
          </p:cNvPr>
          <p:cNvSpPr/>
          <p:nvPr/>
        </p:nvSpPr>
        <p:spPr>
          <a:xfrm>
            <a:off x="1588895" y="4223695"/>
            <a:ext cx="3903785" cy="443132"/>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solidFill>
                <a:prstClr val="white"/>
              </a:solidFill>
              <a:latin typeface="Calibri"/>
            </a:endParaRPr>
          </a:p>
        </p:txBody>
      </p:sp>
      <p:sp>
        <p:nvSpPr>
          <p:cNvPr id="6" name="Signe Moins 5">
            <a:extLst>
              <a:ext uri="{FF2B5EF4-FFF2-40B4-BE49-F238E27FC236}">
                <a16:creationId xmlns:a16="http://schemas.microsoft.com/office/drawing/2014/main" xmlns="" id="{19FABC8E-04F2-41DC-8E1E-D2E4CA5684A8}"/>
              </a:ext>
            </a:extLst>
          </p:cNvPr>
          <p:cNvSpPr/>
          <p:nvPr/>
        </p:nvSpPr>
        <p:spPr>
          <a:xfrm>
            <a:off x="2835646" y="4512698"/>
            <a:ext cx="3903785" cy="443132"/>
          </a:xfrm>
          <a:prstGeom prst="mathMinus">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solidFill>
                <a:prstClr val="white"/>
              </a:solidFill>
              <a:latin typeface="Calibri"/>
            </a:endParaRPr>
          </a:p>
        </p:txBody>
      </p:sp>
      <p:sp>
        <p:nvSpPr>
          <p:cNvPr id="7" name="Signe Moins 6">
            <a:extLst>
              <a:ext uri="{FF2B5EF4-FFF2-40B4-BE49-F238E27FC236}">
                <a16:creationId xmlns:a16="http://schemas.microsoft.com/office/drawing/2014/main" xmlns="" id="{CA4CDB27-60D4-4185-BA49-45D2A7871FA4}"/>
              </a:ext>
            </a:extLst>
          </p:cNvPr>
          <p:cNvSpPr/>
          <p:nvPr/>
        </p:nvSpPr>
        <p:spPr>
          <a:xfrm>
            <a:off x="4082398" y="4820956"/>
            <a:ext cx="3903785" cy="443132"/>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solidFill>
                <a:prstClr val="white"/>
              </a:solidFill>
              <a:latin typeface="Calibri"/>
            </a:endParaRPr>
          </a:p>
        </p:txBody>
      </p:sp>
    </p:spTree>
    <p:extLst>
      <p:ext uri="{BB962C8B-B14F-4D97-AF65-F5344CB8AC3E}">
        <p14:creationId xmlns:p14="http://schemas.microsoft.com/office/powerpoint/2010/main" val="18490776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A6DEB34-565E-7749-A396-365313201C0E}" type="slidenum">
              <a:rPr lang="fr-FR" sz="1500">
                <a:solidFill>
                  <a:srgbClr val="FFC000"/>
                </a:solidFill>
                <a:latin typeface="Arial" pitchFamily="34" charset="0"/>
                <a:cs typeface="Arial" pitchFamily="34" charset="0"/>
              </a:rPr>
              <a:pPr/>
              <a:t>2</a:t>
            </a:fld>
            <a:endParaRPr lang="fr-FR" sz="1500" dirty="0">
              <a:solidFill>
                <a:srgbClr val="FFC000"/>
              </a:solidFill>
              <a:latin typeface="Arial" pitchFamily="34" charset="0"/>
              <a:cs typeface="Arial" pitchFamily="34" charset="0"/>
            </a:endParaRPr>
          </a:p>
        </p:txBody>
      </p:sp>
      <p:sp>
        <p:nvSpPr>
          <p:cNvPr id="6" name="Titre 5">
            <a:extLst>
              <a:ext uri="{FF2B5EF4-FFF2-40B4-BE49-F238E27FC236}">
                <a16:creationId xmlns:a16="http://schemas.microsoft.com/office/drawing/2014/main" xmlns="" id="{8A065973-F2C8-474F-B2DD-556334FA58AE}"/>
              </a:ext>
            </a:extLst>
          </p:cNvPr>
          <p:cNvSpPr>
            <a:spLocks noGrp="1"/>
          </p:cNvSpPr>
          <p:nvPr>
            <p:ph type="title"/>
          </p:nvPr>
        </p:nvSpPr>
        <p:spPr>
          <a:xfrm>
            <a:off x="4821190" y="291771"/>
            <a:ext cx="3096651" cy="469271"/>
          </a:xfrm>
          <a:ln>
            <a:noFill/>
          </a:ln>
        </p:spPr>
        <p:txBody>
          <a:bodyPr>
            <a:normAutofit fontScale="90000"/>
          </a:bodyPr>
          <a:lstStyle/>
          <a:p>
            <a:r>
              <a:rPr lang="fr-FR" b="1" dirty="0" err="1" smtClean="0">
                <a:solidFill>
                  <a:schemeClr val="bg1"/>
                </a:solidFill>
              </a:rPr>
              <a:t>Context</a:t>
            </a:r>
            <a:endParaRPr lang="fr-FR" b="1" dirty="0">
              <a:solidFill>
                <a:schemeClr val="bg1"/>
              </a:solidFill>
            </a:endParaRPr>
          </a:p>
        </p:txBody>
      </p:sp>
      <p:graphicFrame>
        <p:nvGraphicFramePr>
          <p:cNvPr id="5" name="Espace réservé du contenu 4">
            <a:extLst>
              <a:ext uri="{FF2B5EF4-FFF2-40B4-BE49-F238E27FC236}">
                <a16:creationId xmlns:a16="http://schemas.microsoft.com/office/drawing/2014/main" xmlns="" id="{FBDF008A-93E2-496B-BE08-B36756F72700}"/>
              </a:ext>
            </a:extLst>
          </p:cNvPr>
          <p:cNvGraphicFramePr>
            <a:graphicFrameLocks noGrp="1"/>
          </p:cNvGraphicFramePr>
          <p:nvPr>
            <p:ph idx="1"/>
            <p:extLst>
              <p:ext uri="{D42A27DB-BD31-4B8C-83A1-F6EECF244321}">
                <p14:modId xmlns:p14="http://schemas.microsoft.com/office/powerpoint/2010/main" val="1294411191"/>
              </p:ext>
            </p:extLst>
          </p:nvPr>
        </p:nvGraphicFramePr>
        <p:xfrm>
          <a:off x="375385" y="1123505"/>
          <a:ext cx="8614611" cy="4928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216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vert="horz" lIns="68580" tIns="34290" rIns="68580" bIns="34290" rtlCol="0" anchor="ctr"/>
          <a:lstStyle/>
          <a:p>
            <a:fld id="{CC8B2CF9-429A-2D4E-A52E-C477D2E02460}" type="slidenum">
              <a:rPr lang="fr-FR" sz="1500">
                <a:solidFill>
                  <a:prstClr val="white"/>
                </a:solidFill>
              </a:rPr>
              <a:pPr/>
              <a:t>3</a:t>
            </a:fld>
            <a:endParaRPr lang="fr-FR" sz="1500">
              <a:solidFill>
                <a:prstClr val="white"/>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038" y="1633356"/>
            <a:ext cx="5364386" cy="4358345"/>
          </a:xfrm>
          <a:prstGeom prst="rect">
            <a:avLst/>
          </a:prstGeom>
        </p:spPr>
      </p:pic>
      <p:pic>
        <p:nvPicPr>
          <p:cNvPr id="7" name="Image 6"/>
          <p:cNvPicPr>
            <a:picLocks noChangeAspect="1"/>
          </p:cNvPicPr>
          <p:nvPr/>
        </p:nvPicPr>
        <p:blipFill>
          <a:blip r:embed="rId4"/>
          <a:stretch>
            <a:fillRect/>
          </a:stretch>
        </p:blipFill>
        <p:spPr>
          <a:xfrm>
            <a:off x="2387533" y="4417924"/>
            <a:ext cx="1819865" cy="926477"/>
          </a:xfrm>
          <a:prstGeom prst="rect">
            <a:avLst/>
          </a:prstGeom>
        </p:spPr>
      </p:pic>
      <p:sp>
        <p:nvSpPr>
          <p:cNvPr id="6" name="Titre 5">
            <a:extLst>
              <a:ext uri="{FF2B5EF4-FFF2-40B4-BE49-F238E27FC236}">
                <a16:creationId xmlns:a16="http://schemas.microsoft.com/office/drawing/2014/main" xmlns="" id="{8A065973-F2C8-474F-B2DD-556334FA58AE}"/>
              </a:ext>
            </a:extLst>
          </p:cNvPr>
          <p:cNvSpPr>
            <a:spLocks noGrp="1"/>
          </p:cNvSpPr>
          <p:nvPr>
            <p:ph type="title"/>
          </p:nvPr>
        </p:nvSpPr>
        <p:spPr>
          <a:xfrm>
            <a:off x="3935672" y="295429"/>
            <a:ext cx="5076265" cy="469271"/>
          </a:xfrm>
          <a:ln>
            <a:noFill/>
          </a:ln>
        </p:spPr>
        <p:txBody>
          <a:bodyPr>
            <a:normAutofit fontScale="90000"/>
          </a:bodyPr>
          <a:lstStyle/>
          <a:p>
            <a:r>
              <a:rPr lang="fr-FR" b="1" dirty="0" err="1" smtClean="0">
                <a:solidFill>
                  <a:schemeClr val="bg1"/>
                </a:solidFill>
              </a:rPr>
              <a:t>Fertility</a:t>
            </a:r>
            <a:r>
              <a:rPr lang="fr-FR" b="1" dirty="0" smtClean="0">
                <a:solidFill>
                  <a:schemeClr val="bg1"/>
                </a:solidFill>
              </a:rPr>
              <a:t> </a:t>
            </a:r>
            <a:r>
              <a:rPr lang="fr-FR" b="1" dirty="0">
                <a:solidFill>
                  <a:schemeClr val="bg1"/>
                </a:solidFill>
              </a:rPr>
              <a:t>in </a:t>
            </a:r>
            <a:r>
              <a:rPr lang="fr-FR" b="1" dirty="0" err="1" smtClean="0">
                <a:solidFill>
                  <a:schemeClr val="bg1"/>
                </a:solidFill>
              </a:rPr>
              <a:t>Sub-Saharan</a:t>
            </a:r>
            <a:r>
              <a:rPr lang="fr-FR" b="1" dirty="0" smtClean="0">
                <a:solidFill>
                  <a:schemeClr val="bg1"/>
                </a:solidFill>
              </a:rPr>
              <a:t> </a:t>
            </a:r>
            <a:r>
              <a:rPr lang="fr-FR" b="1" dirty="0" err="1">
                <a:solidFill>
                  <a:schemeClr val="bg1"/>
                </a:solidFill>
              </a:rPr>
              <a:t>Africa</a:t>
            </a:r>
            <a:endParaRPr lang="fr-FR" b="1" dirty="0">
              <a:solidFill>
                <a:schemeClr val="bg1"/>
              </a:solidFill>
            </a:endParaRPr>
          </a:p>
        </p:txBody>
      </p:sp>
    </p:spTree>
    <p:extLst>
      <p:ext uri="{BB962C8B-B14F-4D97-AF65-F5344CB8AC3E}">
        <p14:creationId xmlns:p14="http://schemas.microsoft.com/office/powerpoint/2010/main" val="23882114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 xmlns:a16="http://schemas.microsoft.com/office/drawing/2014/main" id="{4E2FF914-A8C4-4F2A-B177-8D5F975EC1D2}"/>
              </a:ext>
            </a:extLst>
          </p:cNvPr>
          <p:cNvSpPr>
            <a:spLocks noGrp="1"/>
          </p:cNvSpPr>
          <p:nvPr>
            <p:ph type="title"/>
          </p:nvPr>
        </p:nvSpPr>
        <p:spPr>
          <a:xfrm>
            <a:off x="1212783" y="2120549"/>
            <a:ext cx="6987941" cy="2044678"/>
          </a:xfrm>
          <a:solidFill>
            <a:schemeClr val="bg1">
              <a:lumMod val="95000"/>
            </a:schemeClr>
          </a:solidFill>
        </p:spPr>
        <p:txBody>
          <a:bodyPr>
            <a:normAutofit/>
          </a:bodyPr>
          <a:lstStyle/>
          <a:p>
            <a:pPr algn="ctr"/>
            <a:r>
              <a:rPr lang="fr-FR" dirty="0"/>
              <a:t/>
            </a:r>
            <a:br>
              <a:rPr lang="fr-FR" dirty="0"/>
            </a:br>
            <a:r>
              <a:rPr lang="fr-FR" dirty="0"/>
              <a:t>»</a:t>
            </a:r>
            <a:r>
              <a:rPr lang="fr-FR" dirty="0">
                <a:solidFill>
                  <a:schemeClr val="tx2"/>
                </a:solidFill>
              </a:rPr>
              <a:t> »</a:t>
            </a:r>
            <a:r>
              <a:rPr lang="fr-FR" dirty="0">
                <a:solidFill>
                  <a:schemeClr val="bg1">
                    <a:lumMod val="50000"/>
                  </a:schemeClr>
                </a:solidFill>
              </a:rPr>
              <a:t> » </a:t>
            </a:r>
            <a:r>
              <a:rPr lang="fr-FR" dirty="0" err="1" smtClean="0">
                <a:solidFill>
                  <a:schemeClr val="tx2"/>
                </a:solidFill>
              </a:rPr>
              <a:t>Demographic</a:t>
            </a:r>
            <a:r>
              <a:rPr lang="fr-FR" dirty="0" smtClean="0">
                <a:solidFill>
                  <a:schemeClr val="tx2"/>
                </a:solidFill>
              </a:rPr>
              <a:t> </a:t>
            </a:r>
            <a:r>
              <a:rPr lang="fr-FR" dirty="0" err="1" smtClean="0">
                <a:solidFill>
                  <a:schemeClr val="tx2"/>
                </a:solidFill>
              </a:rPr>
              <a:t>Dividend</a:t>
            </a:r>
            <a:r>
              <a:rPr lang="fr-FR" dirty="0" smtClean="0">
                <a:solidFill>
                  <a:schemeClr val="tx2"/>
                </a:solidFill>
              </a:rPr>
              <a:t> in </a:t>
            </a:r>
            <a:r>
              <a:rPr lang="fr-FR" dirty="0" err="1" smtClean="0">
                <a:solidFill>
                  <a:schemeClr val="tx2"/>
                </a:solidFill>
              </a:rPr>
              <a:t>west</a:t>
            </a:r>
            <a:r>
              <a:rPr lang="fr-FR" dirty="0" smtClean="0">
                <a:solidFill>
                  <a:schemeClr val="tx2"/>
                </a:solidFill>
              </a:rPr>
              <a:t> and central </a:t>
            </a:r>
            <a:r>
              <a:rPr lang="fr-FR" dirty="0" err="1" smtClean="0">
                <a:solidFill>
                  <a:schemeClr val="tx2"/>
                </a:solidFill>
              </a:rPr>
              <a:t>africa</a:t>
            </a:r>
            <a:r>
              <a:rPr lang="fr-FR" dirty="0">
                <a:solidFill>
                  <a:schemeClr val="tx2"/>
                </a:solidFill>
              </a:rPr>
              <a:t/>
            </a:r>
            <a:br>
              <a:rPr lang="fr-FR" dirty="0">
                <a:solidFill>
                  <a:schemeClr val="tx2"/>
                </a:solidFill>
              </a:rPr>
            </a:br>
            <a:endParaRPr lang="fr-FR" dirty="0">
              <a:solidFill>
                <a:schemeClr val="tx2"/>
              </a:solidFill>
            </a:endParaRPr>
          </a:p>
        </p:txBody>
      </p:sp>
      <p:sp>
        <p:nvSpPr>
          <p:cNvPr id="2" name="Espace réservé du numéro de diapositive 1"/>
          <p:cNvSpPr>
            <a:spLocks noGrp="1"/>
          </p:cNvSpPr>
          <p:nvPr>
            <p:ph type="sldNum" sz="quarter" idx="12"/>
          </p:nvPr>
        </p:nvSpPr>
        <p:spPr/>
        <p:txBody>
          <a:bodyPr vert="horz" wrap="square" lIns="68580" tIns="34290" rIns="68580" bIns="34290" numCol="1" rtlCol="0" anchor="ctr" anchorCtr="0" compatLnSpc="1">
            <a:prstTxWarp prst="textNoShape">
              <a:avLst/>
            </a:prstTxWarp>
          </a:bodyPr>
          <a:lstStyle/>
          <a:p>
            <a:fld id="{89FDD5D3-9CF2-4958-834A-20B08AF0C281}" type="slidenum">
              <a:rPr lang="fr-FR" sz="1500">
                <a:solidFill>
                  <a:schemeClr val="bg1"/>
                </a:solidFill>
              </a:rPr>
              <a:pPr/>
              <a:t>4</a:t>
            </a:fld>
            <a:endParaRPr lang="fr-FR" sz="1500">
              <a:solidFill>
                <a:schemeClr val="bg1"/>
              </a:solidFill>
            </a:endParaRPr>
          </a:p>
        </p:txBody>
      </p:sp>
      <p:sp>
        <p:nvSpPr>
          <p:cNvPr id="4" name="Titre 4">
            <a:extLst>
              <a:ext uri="{FF2B5EF4-FFF2-40B4-BE49-F238E27FC236}">
                <a16:creationId xmlns="" xmlns:a16="http://schemas.microsoft.com/office/drawing/2014/main" id="{4E2FF914-A8C4-4F2A-B177-8D5F975EC1D2}"/>
              </a:ext>
            </a:extLst>
          </p:cNvPr>
          <p:cNvSpPr txBox="1">
            <a:spLocks/>
          </p:cNvSpPr>
          <p:nvPr/>
        </p:nvSpPr>
        <p:spPr>
          <a:xfrm>
            <a:off x="2097742" y="4434734"/>
            <a:ext cx="5291417" cy="961465"/>
          </a:xfrm>
          <a:prstGeom prst="rect">
            <a:avLst/>
          </a:prstGeom>
          <a:noFill/>
        </p:spPr>
        <p:txBody>
          <a:bodyPr vert="horz" lIns="68580" tIns="34290" rIns="68580" bIns="3429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r>
              <a:rPr lang="fr-FR" sz="2100" dirty="0"/>
              <a:t/>
            </a:r>
            <a:br>
              <a:rPr lang="fr-FR" sz="2100" dirty="0"/>
            </a:br>
            <a:r>
              <a:rPr lang="fr-FR" sz="2800" dirty="0" err="1"/>
              <a:t>nta</a:t>
            </a:r>
            <a:r>
              <a:rPr lang="fr-FR" sz="2800" dirty="0"/>
              <a:t> profiles</a:t>
            </a:r>
          </a:p>
        </p:txBody>
      </p:sp>
    </p:spTree>
    <p:extLst>
      <p:ext uri="{BB962C8B-B14F-4D97-AF65-F5344CB8AC3E}">
        <p14:creationId xmlns:p14="http://schemas.microsoft.com/office/powerpoint/2010/main" val="41915228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vert="horz" wrap="square" lIns="51435" tIns="25718" rIns="51435" bIns="25718" numCol="1" rtlCol="0" anchor="ctr" anchorCtr="0" compatLnSpc="1">
            <a:prstTxWarp prst="textNoShape">
              <a:avLst/>
            </a:prstTxWarp>
          </a:bodyPr>
          <a:lstStyle/>
          <a:p>
            <a:fld id="{89FDD5D3-9CF2-4958-834A-20B08AF0C281}" type="slidenum">
              <a:rPr lang="fr-FR" sz="1125">
                <a:solidFill>
                  <a:schemeClr val="bg1"/>
                </a:solidFill>
              </a:rPr>
              <a:pPr/>
              <a:t>5</a:t>
            </a:fld>
            <a:endParaRPr lang="fr-FR" sz="1125">
              <a:solidFill>
                <a:schemeClr val="bg1"/>
              </a:solidFill>
            </a:endParaRPr>
          </a:p>
        </p:txBody>
      </p:sp>
      <p:sp>
        <p:nvSpPr>
          <p:cNvPr id="5" name="Titre 5">
            <a:extLst>
              <a:ext uri="{FF2B5EF4-FFF2-40B4-BE49-F238E27FC236}">
                <a16:creationId xmlns:a16="http://schemas.microsoft.com/office/drawing/2014/main" xmlns="" id="{8A065973-F2C8-474F-B2DD-556334FA58AE}"/>
              </a:ext>
            </a:extLst>
          </p:cNvPr>
          <p:cNvSpPr txBox="1">
            <a:spLocks/>
          </p:cNvSpPr>
          <p:nvPr/>
        </p:nvSpPr>
        <p:spPr>
          <a:xfrm>
            <a:off x="4321744" y="173256"/>
            <a:ext cx="4572000" cy="675704"/>
          </a:xfrm>
          <a:prstGeom prst="rect">
            <a:avLst/>
          </a:prstGeom>
          <a:ln>
            <a:noFill/>
          </a:ln>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400" b="1" dirty="0">
                <a:solidFill>
                  <a:schemeClr val="bg1"/>
                </a:solidFill>
              </a:rPr>
              <a:t>National </a:t>
            </a:r>
            <a:r>
              <a:rPr lang="fr-FR" sz="2400" b="1" dirty="0" err="1">
                <a:solidFill>
                  <a:schemeClr val="bg1"/>
                </a:solidFill>
              </a:rPr>
              <a:t>transfer</a:t>
            </a:r>
            <a:r>
              <a:rPr lang="fr-FR" sz="2400" b="1" dirty="0">
                <a:solidFill>
                  <a:schemeClr val="bg1"/>
                </a:solidFill>
              </a:rPr>
              <a:t> </a:t>
            </a:r>
            <a:r>
              <a:rPr lang="fr-FR" sz="2400" b="1" dirty="0" err="1">
                <a:solidFill>
                  <a:schemeClr val="bg1"/>
                </a:solidFill>
              </a:rPr>
              <a:t>accounts</a:t>
            </a:r>
            <a:r>
              <a:rPr lang="fr-FR" sz="2400" b="1" dirty="0">
                <a:solidFill>
                  <a:schemeClr val="bg1"/>
                </a:solidFill>
              </a:rPr>
              <a:t> (NTA): </a:t>
            </a:r>
            <a:endParaRPr lang="fr-FR" sz="2400" b="1" dirty="0" smtClean="0">
              <a:solidFill>
                <a:schemeClr val="bg1"/>
              </a:solidFill>
            </a:endParaRPr>
          </a:p>
          <a:p>
            <a:r>
              <a:rPr lang="fr-FR" sz="2400" b="1" dirty="0" err="1" smtClean="0">
                <a:solidFill>
                  <a:schemeClr val="bg1"/>
                </a:solidFill>
              </a:rPr>
              <a:t>Definition</a:t>
            </a:r>
            <a:endParaRPr lang="fr-FR" sz="2400" b="1" dirty="0">
              <a:solidFill>
                <a:schemeClr val="bg1"/>
              </a:solidFill>
            </a:endParaRPr>
          </a:p>
        </p:txBody>
      </p:sp>
      <p:sp>
        <p:nvSpPr>
          <p:cNvPr id="8" name="Espace réservé du contenu 2"/>
          <p:cNvSpPr>
            <a:spLocks noGrp="1"/>
          </p:cNvSpPr>
          <p:nvPr>
            <p:ph idx="1"/>
          </p:nvPr>
        </p:nvSpPr>
        <p:spPr>
          <a:xfrm>
            <a:off x="107476" y="1251284"/>
            <a:ext cx="8579324" cy="4485373"/>
          </a:xfrm>
        </p:spPr>
        <p:txBody>
          <a:bodyPr rtlCol="0">
            <a:noAutofit/>
          </a:bodyPr>
          <a:lstStyle/>
          <a:p>
            <a:pPr algn="just">
              <a:lnSpc>
                <a:spcPct val="110000"/>
              </a:lnSpc>
              <a:spcBef>
                <a:spcPts val="0"/>
              </a:spcBef>
              <a:spcAft>
                <a:spcPts val="675"/>
              </a:spcAft>
              <a:defRPr/>
            </a:pPr>
            <a:r>
              <a:rPr lang="en-US" sz="2000" dirty="0">
                <a:latin typeface="Georgia" pitchFamily="18" charset="0"/>
              </a:rPr>
              <a:t>NTA are a method of measuring how consumption, </a:t>
            </a:r>
            <a:r>
              <a:rPr lang="en-US" sz="2000" dirty="0" err="1">
                <a:latin typeface="Georgia" pitchFamily="18" charset="0"/>
              </a:rPr>
              <a:t>labour</a:t>
            </a:r>
            <a:r>
              <a:rPr lang="en-US" sz="2000" dirty="0">
                <a:latin typeface="Georgia" pitchFamily="18" charset="0"/>
              </a:rPr>
              <a:t> productivity and economic dependence vary with age.</a:t>
            </a:r>
          </a:p>
          <a:p>
            <a:pPr algn="just">
              <a:lnSpc>
                <a:spcPct val="110000"/>
              </a:lnSpc>
              <a:spcBef>
                <a:spcPts val="0"/>
              </a:spcBef>
              <a:spcAft>
                <a:spcPts val="675"/>
              </a:spcAft>
              <a:defRPr/>
            </a:pPr>
            <a:endParaRPr lang="fr-FR" sz="800" dirty="0">
              <a:latin typeface="Georgia" pitchFamily="18" charset="0"/>
            </a:endParaRPr>
          </a:p>
          <a:p>
            <a:pPr algn="just">
              <a:lnSpc>
                <a:spcPct val="110000"/>
              </a:lnSpc>
              <a:spcBef>
                <a:spcPts val="0"/>
              </a:spcBef>
              <a:spcAft>
                <a:spcPts val="675"/>
              </a:spcAft>
              <a:defRPr/>
            </a:pPr>
            <a:r>
              <a:rPr lang="en-US" sz="2000" dirty="0">
                <a:latin typeface="Georgia" pitchFamily="18" charset="0"/>
              </a:rPr>
              <a:t>The goal is to improve understanding of how population growth and changing population age structure influence economic growth, gender and generational equity, public finances, and other important features of the macro-economy.</a:t>
            </a:r>
          </a:p>
          <a:p>
            <a:pPr algn="just">
              <a:lnSpc>
                <a:spcPct val="110000"/>
              </a:lnSpc>
              <a:spcBef>
                <a:spcPts val="0"/>
              </a:spcBef>
              <a:spcAft>
                <a:spcPts val="675"/>
              </a:spcAft>
              <a:defRPr/>
            </a:pPr>
            <a:endParaRPr lang="fr-FR" sz="800" dirty="0">
              <a:latin typeface="Georgia" pitchFamily="18" charset="0"/>
            </a:endParaRPr>
          </a:p>
          <a:p>
            <a:pPr algn="just">
              <a:lnSpc>
                <a:spcPct val="110000"/>
              </a:lnSpc>
              <a:spcBef>
                <a:spcPts val="0"/>
              </a:spcBef>
              <a:spcAft>
                <a:spcPts val="675"/>
              </a:spcAft>
              <a:defRPr/>
            </a:pPr>
            <a:r>
              <a:rPr lang="en-US" sz="2000" dirty="0">
                <a:latin typeface="Georgia" pitchFamily="18" charset="0"/>
              </a:rPr>
              <a:t>NTA show the age at which individuals become economically independent or dependent again.</a:t>
            </a:r>
          </a:p>
          <a:p>
            <a:pPr algn="just">
              <a:lnSpc>
                <a:spcPct val="110000"/>
              </a:lnSpc>
              <a:spcBef>
                <a:spcPts val="0"/>
              </a:spcBef>
              <a:spcAft>
                <a:spcPts val="675"/>
              </a:spcAft>
              <a:defRPr/>
            </a:pPr>
            <a:endParaRPr lang="fr-FR" sz="900" dirty="0">
              <a:latin typeface="Georgia" pitchFamily="18" charset="0"/>
            </a:endParaRPr>
          </a:p>
          <a:p>
            <a:pPr algn="just">
              <a:lnSpc>
                <a:spcPct val="110000"/>
              </a:lnSpc>
              <a:spcBef>
                <a:spcPts val="0"/>
              </a:spcBef>
              <a:spcAft>
                <a:spcPts val="675"/>
              </a:spcAft>
              <a:defRPr/>
            </a:pPr>
            <a:r>
              <a:rPr lang="en-US" sz="2000" dirty="0">
                <a:latin typeface="Georgia" pitchFamily="18" charset="0"/>
              </a:rPr>
              <a:t>They are based on Modigliani's life cycle theory (1954, 1963) and Samuelson's intergenerational models (1958</a:t>
            </a:r>
            <a:r>
              <a:rPr lang="en-US" sz="2000" dirty="0" smtClean="0">
                <a:latin typeface="Georgia" pitchFamily="18" charset="0"/>
              </a:rPr>
              <a:t>), Diamond (1965)</a:t>
            </a:r>
            <a:endParaRPr lang="fr-FR" sz="3600" dirty="0">
              <a:latin typeface="Georgia" pitchFamily="18" charset="0"/>
            </a:endParaRPr>
          </a:p>
        </p:txBody>
      </p:sp>
    </p:spTree>
    <p:extLst>
      <p:ext uri="{BB962C8B-B14F-4D97-AF65-F5344CB8AC3E}">
        <p14:creationId xmlns:p14="http://schemas.microsoft.com/office/powerpoint/2010/main" val="18507613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9442" y="0"/>
            <a:ext cx="4874558" cy="740853"/>
          </a:xfrm>
        </p:spPr>
        <p:txBody>
          <a:bodyPr>
            <a:normAutofit/>
          </a:bodyPr>
          <a:lstStyle/>
          <a:p>
            <a:r>
              <a:rPr lang="fr-FR" sz="2700" b="1" dirty="0">
                <a:solidFill>
                  <a:schemeClr val="bg1"/>
                </a:solidFill>
              </a:rPr>
              <a:t>NTA in West and Central </a:t>
            </a:r>
            <a:r>
              <a:rPr lang="fr-FR" sz="2700" b="1" dirty="0" err="1">
                <a:solidFill>
                  <a:schemeClr val="bg1"/>
                </a:solidFill>
              </a:rPr>
              <a:t>Africa</a:t>
            </a:r>
            <a:endParaRPr lang="fr-FR" sz="2700" b="1" dirty="0">
              <a:solidFill>
                <a:srgbClr val="FF0000"/>
              </a:solidFill>
            </a:endParaRPr>
          </a:p>
        </p:txBody>
      </p:sp>
      <p:sp>
        <p:nvSpPr>
          <p:cNvPr id="5" name="Espace réservé du numéro de diapositive 4">
            <a:extLst>
              <a:ext uri="{FF2B5EF4-FFF2-40B4-BE49-F238E27FC236}">
                <a16:creationId xmlns:a16="http://schemas.microsoft.com/office/drawing/2014/main" xmlns="" id="{6F660C72-F5F8-452C-8C50-B9186B19FBF6}"/>
              </a:ext>
            </a:extLst>
          </p:cNvPr>
          <p:cNvSpPr>
            <a:spLocks noGrp="1"/>
          </p:cNvSpPr>
          <p:nvPr>
            <p:ph type="sldNum" sz="quarter" idx="12"/>
          </p:nvPr>
        </p:nvSpPr>
        <p:spPr/>
        <p:txBody>
          <a:bodyPr/>
          <a:lstStyle/>
          <a:p>
            <a:fld id="{CC8B2CF9-429A-2D4E-A52E-C477D2E02460}" type="slidenum">
              <a:rPr lang="fr-FR" smtClean="0"/>
              <a:t>6</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940" y="1135781"/>
            <a:ext cx="6689558" cy="5361272"/>
          </a:xfrm>
          <a:prstGeom prst="rect">
            <a:avLst/>
          </a:prstGeom>
        </p:spPr>
      </p:pic>
      <p:pic>
        <p:nvPicPr>
          <p:cNvPr id="7" name="Image 6"/>
          <p:cNvPicPr>
            <a:picLocks noChangeAspect="1"/>
          </p:cNvPicPr>
          <p:nvPr/>
        </p:nvPicPr>
        <p:blipFill>
          <a:blip r:embed="rId3"/>
          <a:stretch>
            <a:fillRect/>
          </a:stretch>
        </p:blipFill>
        <p:spPr>
          <a:xfrm>
            <a:off x="170129" y="4831883"/>
            <a:ext cx="4099313" cy="1665170"/>
          </a:xfrm>
          <a:prstGeom prst="rect">
            <a:avLst/>
          </a:prstGeom>
        </p:spPr>
      </p:pic>
    </p:spTree>
    <p:extLst>
      <p:ext uri="{BB962C8B-B14F-4D97-AF65-F5344CB8AC3E}">
        <p14:creationId xmlns:p14="http://schemas.microsoft.com/office/powerpoint/2010/main" val="31755961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Graphique 23"/>
          <p:cNvGraphicFramePr>
            <a:graphicFrameLocks/>
          </p:cNvGraphicFramePr>
          <p:nvPr>
            <p:extLst>
              <p:ext uri="{D42A27DB-BD31-4B8C-83A1-F6EECF244321}">
                <p14:modId xmlns:p14="http://schemas.microsoft.com/office/powerpoint/2010/main" val="2709133641"/>
              </p:ext>
            </p:extLst>
          </p:nvPr>
        </p:nvGraphicFramePr>
        <p:xfrm>
          <a:off x="26894" y="1387280"/>
          <a:ext cx="4471148" cy="5148274"/>
        </p:xfrm>
        <a:graphic>
          <a:graphicData uri="http://schemas.openxmlformats.org/drawingml/2006/chart">
            <c:chart xmlns:c="http://schemas.openxmlformats.org/drawingml/2006/chart" xmlns:r="http://schemas.openxmlformats.org/officeDocument/2006/relationships" r:id="rId2"/>
          </a:graphicData>
        </a:graphic>
      </p:graphicFrame>
      <p:sp>
        <p:nvSpPr>
          <p:cNvPr id="25" name="ZoneTexte 24"/>
          <p:cNvSpPr txBox="1"/>
          <p:nvPr/>
        </p:nvSpPr>
        <p:spPr>
          <a:xfrm>
            <a:off x="46676" y="1069821"/>
            <a:ext cx="4644067" cy="317459"/>
          </a:xfrm>
          <a:prstGeom prst="rect">
            <a:avLst/>
          </a:prstGeom>
          <a:noFill/>
        </p:spPr>
        <p:txBody>
          <a:bodyPr wrap="square" rtlCol="0">
            <a:spAutoFit/>
          </a:bodyPr>
          <a:lstStyle/>
          <a:p>
            <a:pPr algn="ctr" defTabSz="257175"/>
            <a:r>
              <a:rPr lang="fr-FR" sz="1463" b="1" dirty="0" err="1">
                <a:latin typeface="+mj-lt"/>
              </a:rPr>
              <a:t>Subregions</a:t>
            </a:r>
            <a:r>
              <a:rPr lang="fr-FR" sz="1463" b="1" dirty="0">
                <a:latin typeface="+mj-lt"/>
              </a:rPr>
              <a:t>’ profile</a:t>
            </a:r>
          </a:p>
        </p:txBody>
      </p:sp>
      <p:sp>
        <p:nvSpPr>
          <p:cNvPr id="26" name="ZoneTexte 25"/>
          <p:cNvSpPr txBox="1"/>
          <p:nvPr/>
        </p:nvSpPr>
        <p:spPr>
          <a:xfrm>
            <a:off x="5171385" y="1099206"/>
            <a:ext cx="3866030" cy="317459"/>
          </a:xfrm>
          <a:prstGeom prst="rect">
            <a:avLst/>
          </a:prstGeom>
          <a:noFill/>
        </p:spPr>
        <p:txBody>
          <a:bodyPr wrap="square" rtlCol="0">
            <a:spAutoFit/>
          </a:bodyPr>
          <a:lstStyle/>
          <a:p>
            <a:pPr algn="ctr" defTabSz="257175"/>
            <a:r>
              <a:rPr lang="fr-FR" sz="1463" b="1" dirty="0" err="1">
                <a:latin typeface="+mj-lt"/>
              </a:rPr>
              <a:t>WCA’s</a:t>
            </a:r>
            <a:r>
              <a:rPr lang="fr-FR" sz="1463" b="1" dirty="0">
                <a:latin typeface="+mj-lt"/>
              </a:rPr>
              <a:t> profile</a:t>
            </a:r>
          </a:p>
        </p:txBody>
      </p:sp>
      <p:graphicFrame>
        <p:nvGraphicFramePr>
          <p:cNvPr id="27" name="Graphique 26"/>
          <p:cNvGraphicFramePr>
            <a:graphicFrameLocks/>
          </p:cNvGraphicFramePr>
          <p:nvPr>
            <p:extLst>
              <p:ext uri="{D42A27DB-BD31-4B8C-83A1-F6EECF244321}">
                <p14:modId xmlns:p14="http://schemas.microsoft.com/office/powerpoint/2010/main" val="1964092867"/>
              </p:ext>
            </p:extLst>
          </p:nvPr>
        </p:nvGraphicFramePr>
        <p:xfrm>
          <a:off x="4572001" y="1446264"/>
          <a:ext cx="4491317" cy="5002662"/>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2"/>
          <p:cNvSpPr txBox="1"/>
          <p:nvPr/>
        </p:nvSpPr>
        <p:spPr>
          <a:xfrm>
            <a:off x="1275160" y="2610620"/>
            <a:ext cx="83856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b="1" dirty="0">
                <a:solidFill>
                  <a:srgbClr val="0070C0"/>
                </a:solidFill>
              </a:rPr>
              <a:t>31 </a:t>
            </a:r>
            <a:r>
              <a:rPr lang="fr-FR" sz="1200" b="1" dirty="0" err="1">
                <a:solidFill>
                  <a:srgbClr val="0070C0"/>
                </a:solidFill>
              </a:rPr>
              <a:t>years</a:t>
            </a:r>
            <a:endParaRPr lang="fr-FR" sz="1200" b="1" dirty="0">
              <a:solidFill>
                <a:srgbClr val="0070C0"/>
              </a:solidFill>
            </a:endParaRPr>
          </a:p>
        </p:txBody>
      </p:sp>
      <p:cxnSp>
        <p:nvCxnSpPr>
          <p:cNvPr id="9" name="Connecteur droit avec flèche 8"/>
          <p:cNvCxnSpPr/>
          <p:nvPr/>
        </p:nvCxnSpPr>
        <p:spPr>
          <a:xfrm>
            <a:off x="1601184" y="2864499"/>
            <a:ext cx="186519" cy="462740"/>
          </a:xfrm>
          <a:prstGeom prst="straightConnector1">
            <a:avLst/>
          </a:prstGeom>
          <a:ln w="25400">
            <a:solidFill>
              <a:srgbClr val="0070C0"/>
            </a:solidFill>
            <a:tailEnd type="triangle"/>
          </a:ln>
        </p:spPr>
        <p:style>
          <a:lnRef idx="1">
            <a:schemeClr val="accent6"/>
          </a:lnRef>
          <a:fillRef idx="0">
            <a:schemeClr val="accent6"/>
          </a:fillRef>
          <a:effectRef idx="0">
            <a:schemeClr val="accent6"/>
          </a:effectRef>
          <a:fontRef idx="minor">
            <a:schemeClr val="tx1"/>
          </a:fontRef>
        </p:style>
      </p:cxnSp>
      <p:sp>
        <p:nvSpPr>
          <p:cNvPr id="10" name="ZoneTexte 9"/>
          <p:cNvSpPr txBox="1"/>
          <p:nvPr/>
        </p:nvSpPr>
        <p:spPr>
          <a:xfrm>
            <a:off x="4350618" y="-4825"/>
            <a:ext cx="4793381" cy="1015663"/>
          </a:xfrm>
          <a:prstGeom prst="rect">
            <a:avLst/>
          </a:prstGeom>
          <a:noFill/>
        </p:spPr>
        <p:txBody>
          <a:bodyPr wrap="square" rtlCol="0">
            <a:spAutoFit/>
          </a:bodyPr>
          <a:lstStyle/>
          <a:p>
            <a:pPr algn="ctr" defTabSz="257175"/>
            <a:r>
              <a:rPr lang="en-US" sz="2000" b="1" dirty="0">
                <a:solidFill>
                  <a:prstClr val="white"/>
                </a:solidFill>
                <a:latin typeface="+mj-lt"/>
              </a:rPr>
              <a:t>Per capita profiles of Consumption and Labor Income</a:t>
            </a:r>
          </a:p>
          <a:p>
            <a:pPr algn="ctr" defTabSz="257175"/>
            <a:r>
              <a:rPr lang="en-US" sz="2000" b="1" dirty="0">
                <a:solidFill>
                  <a:prstClr val="white"/>
                </a:solidFill>
                <a:latin typeface="+mj-lt"/>
              </a:rPr>
              <a:t>West and Central Africa (WCA) - </a:t>
            </a:r>
            <a:r>
              <a:rPr lang="fr-FR" sz="2000" b="1" dirty="0">
                <a:solidFill>
                  <a:prstClr val="white"/>
                </a:solidFill>
                <a:latin typeface="+mj-lt"/>
              </a:rPr>
              <a:t>Base 2014</a:t>
            </a:r>
          </a:p>
        </p:txBody>
      </p:sp>
      <p:sp>
        <p:nvSpPr>
          <p:cNvPr id="11" name="ZoneTexte 10"/>
          <p:cNvSpPr txBox="1"/>
          <p:nvPr/>
        </p:nvSpPr>
        <p:spPr>
          <a:xfrm>
            <a:off x="2487706" y="5665537"/>
            <a:ext cx="4020671" cy="300082"/>
          </a:xfrm>
          <a:prstGeom prst="rect">
            <a:avLst/>
          </a:prstGeom>
          <a:noFill/>
        </p:spPr>
        <p:txBody>
          <a:bodyPr wrap="square" rtlCol="0">
            <a:spAutoFit/>
          </a:bodyPr>
          <a:lstStyle/>
          <a:p>
            <a:pPr algn="ctr"/>
            <a:r>
              <a:rPr lang="fr-FR" sz="1350" dirty="0">
                <a:solidFill>
                  <a:schemeClr val="bg1"/>
                </a:solidFill>
              </a:rPr>
              <a:t>CREG-CREFAT 2019</a:t>
            </a:r>
          </a:p>
        </p:txBody>
      </p:sp>
    </p:spTree>
    <p:extLst>
      <p:ext uri="{BB962C8B-B14F-4D97-AF65-F5344CB8AC3E}">
        <p14:creationId xmlns:p14="http://schemas.microsoft.com/office/powerpoint/2010/main" val="14371803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phique 9"/>
          <p:cNvGraphicFramePr>
            <a:graphicFrameLocks/>
          </p:cNvGraphicFramePr>
          <p:nvPr>
            <p:extLst>
              <p:ext uri="{D42A27DB-BD31-4B8C-83A1-F6EECF244321}">
                <p14:modId xmlns:p14="http://schemas.microsoft.com/office/powerpoint/2010/main" val="2569542123"/>
              </p:ext>
            </p:extLst>
          </p:nvPr>
        </p:nvGraphicFramePr>
        <p:xfrm>
          <a:off x="50286" y="1485392"/>
          <a:ext cx="4535161" cy="4501522"/>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0"/>
          <p:cNvSpPr txBox="1"/>
          <p:nvPr/>
        </p:nvSpPr>
        <p:spPr>
          <a:xfrm>
            <a:off x="64616" y="1096157"/>
            <a:ext cx="4644067" cy="369332"/>
          </a:xfrm>
          <a:prstGeom prst="rect">
            <a:avLst/>
          </a:prstGeom>
          <a:noFill/>
        </p:spPr>
        <p:txBody>
          <a:bodyPr wrap="square" rtlCol="0">
            <a:spAutoFit/>
          </a:bodyPr>
          <a:lstStyle/>
          <a:p>
            <a:pPr algn="ctr" defTabSz="257175"/>
            <a:r>
              <a:rPr lang="fr-FR" b="1" dirty="0">
                <a:latin typeface="+mj-lt"/>
              </a:rPr>
              <a:t>West </a:t>
            </a:r>
            <a:r>
              <a:rPr lang="fr-FR" b="1" dirty="0" err="1">
                <a:latin typeface="+mj-lt"/>
              </a:rPr>
              <a:t>Africa</a:t>
            </a:r>
            <a:endParaRPr lang="fr-FR" b="1" dirty="0">
              <a:latin typeface="+mj-lt"/>
            </a:endParaRPr>
          </a:p>
        </p:txBody>
      </p:sp>
      <p:sp>
        <p:nvSpPr>
          <p:cNvPr id="12" name="Rectangle à coins arrondis 11"/>
          <p:cNvSpPr/>
          <p:nvPr/>
        </p:nvSpPr>
        <p:spPr>
          <a:xfrm>
            <a:off x="3476065" y="4356848"/>
            <a:ext cx="1095936" cy="309282"/>
          </a:xfrm>
          <a:prstGeom prst="wedgeRoundRectCallout">
            <a:avLst>
              <a:gd name="adj1" fmla="val -24801"/>
              <a:gd name="adj2" fmla="val 122227"/>
              <a:gd name="adj3" fmla="val 16667"/>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fr-FR" sz="1200" b="1" dirty="0" err="1">
                <a:solidFill>
                  <a:schemeClr val="tx1"/>
                </a:solidFill>
                <a:latin typeface="Times New Roman" panose="02020603050405020304" pitchFamily="18" charset="0"/>
                <a:cs typeface="Times New Roman" panose="02020603050405020304" pitchFamily="18" charset="0"/>
              </a:rPr>
              <a:t>Deficit</a:t>
            </a:r>
            <a:r>
              <a:rPr lang="fr-FR" sz="1200" b="1" dirty="0">
                <a:solidFill>
                  <a:schemeClr val="tx1"/>
                </a:solidFill>
                <a:latin typeface="Times New Roman" panose="02020603050405020304" pitchFamily="18" charset="0"/>
                <a:cs typeface="Times New Roman" panose="02020603050405020304" pitchFamily="18" charset="0"/>
              </a:rPr>
              <a:t>= 10</a:t>
            </a:r>
          </a:p>
        </p:txBody>
      </p:sp>
      <p:sp>
        <p:nvSpPr>
          <p:cNvPr id="13" name="ZoneTexte 12"/>
          <p:cNvSpPr txBox="1"/>
          <p:nvPr/>
        </p:nvSpPr>
        <p:spPr>
          <a:xfrm>
            <a:off x="5072604" y="1111966"/>
            <a:ext cx="3830520" cy="369332"/>
          </a:xfrm>
          <a:prstGeom prst="rect">
            <a:avLst/>
          </a:prstGeom>
          <a:noFill/>
        </p:spPr>
        <p:txBody>
          <a:bodyPr wrap="square" rtlCol="0">
            <a:spAutoFit/>
          </a:bodyPr>
          <a:lstStyle/>
          <a:p>
            <a:pPr algn="ctr" defTabSz="257175"/>
            <a:r>
              <a:rPr lang="fr-FR" b="1" dirty="0">
                <a:latin typeface="+mj-lt"/>
              </a:rPr>
              <a:t>Central </a:t>
            </a:r>
            <a:r>
              <a:rPr lang="fr-FR" b="1" dirty="0" err="1">
                <a:latin typeface="+mj-lt"/>
              </a:rPr>
              <a:t>Africa</a:t>
            </a:r>
            <a:endParaRPr lang="fr-FR" b="1" dirty="0">
              <a:latin typeface="+mj-lt"/>
            </a:endParaRPr>
          </a:p>
        </p:txBody>
      </p:sp>
      <p:graphicFrame>
        <p:nvGraphicFramePr>
          <p:cNvPr id="14" name="Graphique 13"/>
          <p:cNvGraphicFramePr>
            <a:graphicFrameLocks/>
          </p:cNvGraphicFramePr>
          <p:nvPr>
            <p:extLst>
              <p:ext uri="{D42A27DB-BD31-4B8C-83A1-F6EECF244321}">
                <p14:modId xmlns:p14="http://schemas.microsoft.com/office/powerpoint/2010/main" val="3402549062"/>
              </p:ext>
            </p:extLst>
          </p:nvPr>
        </p:nvGraphicFramePr>
        <p:xfrm>
          <a:off x="4676075" y="1485392"/>
          <a:ext cx="4414136" cy="4501522"/>
        </p:xfrm>
        <a:graphic>
          <a:graphicData uri="http://schemas.openxmlformats.org/drawingml/2006/chart">
            <c:chart xmlns:c="http://schemas.openxmlformats.org/drawingml/2006/chart" xmlns:r="http://schemas.openxmlformats.org/officeDocument/2006/relationships" r:id="rId4"/>
          </a:graphicData>
        </a:graphic>
      </p:graphicFrame>
      <p:sp>
        <p:nvSpPr>
          <p:cNvPr id="9" name="ZoneTexte 8"/>
          <p:cNvSpPr txBox="1"/>
          <p:nvPr/>
        </p:nvSpPr>
        <p:spPr>
          <a:xfrm>
            <a:off x="4235116" y="101051"/>
            <a:ext cx="4678393" cy="923330"/>
          </a:xfrm>
          <a:prstGeom prst="rect">
            <a:avLst/>
          </a:prstGeom>
          <a:noFill/>
        </p:spPr>
        <p:txBody>
          <a:bodyPr wrap="square" rtlCol="0">
            <a:spAutoFit/>
          </a:bodyPr>
          <a:lstStyle/>
          <a:p>
            <a:pPr algn="ctr" defTabSz="257175"/>
            <a:r>
              <a:rPr lang="en-US" b="1" dirty="0">
                <a:solidFill>
                  <a:prstClr val="white"/>
                </a:solidFill>
                <a:latin typeface="+mj-lt"/>
              </a:rPr>
              <a:t>Aggregate profiles of Consumption and Labor Income</a:t>
            </a:r>
          </a:p>
          <a:p>
            <a:pPr algn="ctr" defTabSz="257175"/>
            <a:r>
              <a:rPr lang="en-US" b="1" dirty="0">
                <a:solidFill>
                  <a:prstClr val="white"/>
                </a:solidFill>
                <a:latin typeface="+mj-lt"/>
              </a:rPr>
              <a:t>West and Central Africa (WCA) - </a:t>
            </a:r>
            <a:r>
              <a:rPr lang="fr-FR" b="1" dirty="0">
                <a:solidFill>
                  <a:prstClr val="white"/>
                </a:solidFill>
                <a:latin typeface="+mj-lt"/>
              </a:rPr>
              <a:t>Base 2014</a:t>
            </a:r>
          </a:p>
        </p:txBody>
      </p:sp>
      <p:sp>
        <p:nvSpPr>
          <p:cNvPr id="15" name="ZoneTexte 14"/>
          <p:cNvSpPr txBox="1"/>
          <p:nvPr/>
        </p:nvSpPr>
        <p:spPr>
          <a:xfrm>
            <a:off x="2754755" y="6416307"/>
            <a:ext cx="4020671" cy="300082"/>
          </a:xfrm>
          <a:prstGeom prst="rect">
            <a:avLst/>
          </a:prstGeom>
          <a:noFill/>
        </p:spPr>
        <p:txBody>
          <a:bodyPr wrap="square" rtlCol="0">
            <a:spAutoFit/>
          </a:bodyPr>
          <a:lstStyle/>
          <a:p>
            <a:pPr algn="ctr"/>
            <a:r>
              <a:rPr lang="fr-FR" sz="1350" dirty="0">
                <a:solidFill>
                  <a:schemeClr val="bg1"/>
                </a:solidFill>
              </a:rPr>
              <a:t>CREG-CREFAT 2019</a:t>
            </a:r>
          </a:p>
        </p:txBody>
      </p:sp>
    </p:spTree>
    <p:extLst>
      <p:ext uri="{BB962C8B-B14F-4D97-AF65-F5344CB8AC3E}">
        <p14:creationId xmlns:p14="http://schemas.microsoft.com/office/powerpoint/2010/main" val="35916231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 xmlns:a16="http://schemas.microsoft.com/office/drawing/2014/main" id="{4E2FF914-A8C4-4F2A-B177-8D5F975EC1D2}"/>
              </a:ext>
            </a:extLst>
          </p:cNvPr>
          <p:cNvSpPr>
            <a:spLocks noGrp="1"/>
          </p:cNvSpPr>
          <p:nvPr>
            <p:ph type="title"/>
          </p:nvPr>
        </p:nvSpPr>
        <p:spPr>
          <a:xfrm>
            <a:off x="1356189" y="2382540"/>
            <a:ext cx="6048910" cy="1483006"/>
          </a:xfrm>
          <a:solidFill>
            <a:schemeClr val="bg1">
              <a:lumMod val="95000"/>
            </a:schemeClr>
          </a:solidFill>
        </p:spPr>
        <p:txBody>
          <a:bodyPr>
            <a:noAutofit/>
          </a:bodyPr>
          <a:lstStyle/>
          <a:p>
            <a:pPr algn="ctr"/>
            <a:r>
              <a:rPr lang="fr-FR" sz="2800" dirty="0"/>
              <a:t/>
            </a:r>
            <a:br>
              <a:rPr lang="fr-FR" sz="2800" dirty="0"/>
            </a:br>
            <a:r>
              <a:rPr lang="fr-FR" sz="3200" dirty="0"/>
              <a:t>»</a:t>
            </a:r>
            <a:r>
              <a:rPr lang="fr-FR" sz="3200" dirty="0">
                <a:solidFill>
                  <a:schemeClr val="tx2"/>
                </a:solidFill>
              </a:rPr>
              <a:t> »</a:t>
            </a:r>
            <a:r>
              <a:rPr lang="fr-FR" sz="3200" dirty="0">
                <a:solidFill>
                  <a:schemeClr val="bg1">
                    <a:lumMod val="50000"/>
                  </a:schemeClr>
                </a:solidFill>
              </a:rPr>
              <a:t> » </a:t>
            </a:r>
            <a:r>
              <a:rPr lang="en-US" sz="3200" dirty="0">
                <a:solidFill>
                  <a:schemeClr val="tx2"/>
                </a:solidFill>
              </a:rPr>
              <a:t>Demographic Dividend in west and central </a:t>
            </a:r>
            <a:r>
              <a:rPr lang="en-US" sz="3200" dirty="0" err="1">
                <a:solidFill>
                  <a:schemeClr val="tx2"/>
                </a:solidFill>
              </a:rPr>
              <a:t>africa</a:t>
            </a:r>
            <a:r>
              <a:rPr lang="fr-FR" sz="3200" dirty="0">
                <a:solidFill>
                  <a:schemeClr val="tx2"/>
                </a:solidFill>
              </a:rPr>
              <a:t/>
            </a:r>
            <a:br>
              <a:rPr lang="fr-FR" sz="3200" dirty="0">
                <a:solidFill>
                  <a:schemeClr val="tx2"/>
                </a:solidFill>
              </a:rPr>
            </a:br>
            <a:endParaRPr lang="fr-FR" sz="2800" dirty="0">
              <a:solidFill>
                <a:schemeClr val="tx2"/>
              </a:solidFill>
            </a:endParaRPr>
          </a:p>
        </p:txBody>
      </p:sp>
      <p:sp>
        <p:nvSpPr>
          <p:cNvPr id="2" name="Espace réservé du numéro de diapositive 1"/>
          <p:cNvSpPr>
            <a:spLocks noGrp="1"/>
          </p:cNvSpPr>
          <p:nvPr>
            <p:ph type="sldNum" sz="quarter" idx="12"/>
          </p:nvPr>
        </p:nvSpPr>
        <p:spPr/>
        <p:txBody>
          <a:bodyPr vert="horz" wrap="square" lIns="68580" tIns="34290" rIns="68580" bIns="34290" numCol="1" rtlCol="0" anchor="ctr" anchorCtr="0" compatLnSpc="1">
            <a:prstTxWarp prst="textNoShape">
              <a:avLst/>
            </a:prstTxWarp>
          </a:bodyPr>
          <a:lstStyle/>
          <a:p>
            <a:fld id="{89FDD5D3-9CF2-4958-834A-20B08AF0C281}" type="slidenum">
              <a:rPr lang="fr-FR" sz="1500">
                <a:solidFill>
                  <a:prstClr val="white"/>
                </a:solidFill>
              </a:rPr>
              <a:pPr/>
              <a:t>9</a:t>
            </a:fld>
            <a:endParaRPr lang="fr-FR" sz="1500">
              <a:solidFill>
                <a:prstClr val="white"/>
              </a:solidFill>
            </a:endParaRPr>
          </a:p>
        </p:txBody>
      </p:sp>
      <p:sp>
        <p:nvSpPr>
          <p:cNvPr id="4" name="Titre 4">
            <a:extLst>
              <a:ext uri="{FF2B5EF4-FFF2-40B4-BE49-F238E27FC236}">
                <a16:creationId xmlns="" xmlns:a16="http://schemas.microsoft.com/office/drawing/2014/main" id="{4E2FF914-A8C4-4F2A-B177-8D5F975EC1D2}"/>
              </a:ext>
            </a:extLst>
          </p:cNvPr>
          <p:cNvSpPr txBox="1">
            <a:spLocks/>
          </p:cNvSpPr>
          <p:nvPr/>
        </p:nvSpPr>
        <p:spPr>
          <a:xfrm>
            <a:off x="1666894" y="4256540"/>
            <a:ext cx="5507113" cy="975393"/>
          </a:xfrm>
          <a:prstGeom prst="rect">
            <a:avLst/>
          </a:prstGeom>
          <a:noFill/>
        </p:spPr>
        <p:txBody>
          <a:bodyPr vert="horz" lIns="68580" tIns="34290" rIns="68580" bIns="3429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r>
              <a:rPr lang="fr-FR" sz="2100" dirty="0">
                <a:solidFill>
                  <a:prstClr val="black"/>
                </a:solidFill>
              </a:rPr>
              <a:t/>
            </a:r>
            <a:br>
              <a:rPr lang="fr-FR" sz="2100" dirty="0">
                <a:solidFill>
                  <a:prstClr val="black"/>
                </a:solidFill>
              </a:rPr>
            </a:br>
            <a:r>
              <a:rPr lang="fr-FR" sz="2700" dirty="0" err="1">
                <a:solidFill>
                  <a:prstClr val="black"/>
                </a:solidFill>
              </a:rPr>
              <a:t>Economic</a:t>
            </a:r>
            <a:r>
              <a:rPr lang="fr-FR" sz="2700" dirty="0">
                <a:solidFill>
                  <a:prstClr val="black"/>
                </a:solidFill>
              </a:rPr>
              <a:t> support ratio &amp; DD</a:t>
            </a:r>
          </a:p>
        </p:txBody>
      </p:sp>
    </p:spTree>
    <p:extLst>
      <p:ext uri="{BB962C8B-B14F-4D97-AF65-F5344CB8AC3E}">
        <p14:creationId xmlns:p14="http://schemas.microsoft.com/office/powerpoint/2010/main" val="273252313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vidende">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otalTime>11419</TotalTime>
  <Words>719</Words>
  <Application>Microsoft Office PowerPoint</Application>
  <PresentationFormat>Affichage à l'écran (4:3)</PresentationFormat>
  <Paragraphs>229</Paragraphs>
  <Slides>19</Slides>
  <Notes>12</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19</vt:i4>
      </vt:variant>
    </vt:vector>
  </HeadingPairs>
  <TitlesOfParts>
    <vt:vector size="31" baseType="lpstr">
      <vt:lpstr>Arial</vt:lpstr>
      <vt:lpstr>Arial Black</vt:lpstr>
      <vt:lpstr>Bahnschrift</vt:lpstr>
      <vt:lpstr>Bahnschrift Light</vt:lpstr>
      <vt:lpstr>Calibri</vt:lpstr>
      <vt:lpstr>Candara</vt:lpstr>
      <vt:lpstr>Georgia</vt:lpstr>
      <vt:lpstr>Times New Roman</vt:lpstr>
      <vt:lpstr>Wingdings 2</vt:lpstr>
      <vt:lpstr>Thème Office</vt:lpstr>
      <vt:lpstr>2_Thème Office</vt:lpstr>
      <vt:lpstr>1_Thème Office</vt:lpstr>
      <vt:lpstr>    Demographic Dividend   Application in West and Central Africa   Latif Dramani  University of Thies CREG-CREFAT </vt:lpstr>
      <vt:lpstr>Context</vt:lpstr>
      <vt:lpstr>Fertility in Sub-Saharan Africa</vt:lpstr>
      <vt:lpstr> » » » Demographic Dividend in west and central africa </vt:lpstr>
      <vt:lpstr>Présentation PowerPoint</vt:lpstr>
      <vt:lpstr>NTA in West and Central Africa</vt:lpstr>
      <vt:lpstr>Présentation PowerPoint</vt:lpstr>
      <vt:lpstr>Présentation PowerPoint</vt:lpstr>
      <vt:lpstr> » » » Demographic Dividend in west and central africa </vt:lpstr>
      <vt:lpstr>Présentation PowerPoint</vt:lpstr>
      <vt:lpstr>Economic Support Ratio in  West and Central Africa (WCA), 1950-2100</vt:lpstr>
      <vt:lpstr>Demographic Dividend Profile in  West and Central Africa (WCA), 1950-2100</vt:lpstr>
      <vt:lpstr> » » » Perspectives </vt:lpstr>
      <vt:lpstr>Présentation PowerPoint</vt:lpstr>
      <vt:lpstr> » » » ECONOMIC GAINS</vt:lpstr>
      <vt:lpstr>Présentation PowerPoint</vt:lpstr>
      <vt:lpstr>Présentation PowerPoint</vt:lpstr>
      <vt:lpstr>Policy Implications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ibrahima fofana</dc:creator>
  <cp:lastModifiedBy>DRAMANI</cp:lastModifiedBy>
  <cp:revision>702</cp:revision>
  <dcterms:created xsi:type="dcterms:W3CDTF">2015-09-12T04:43:37Z</dcterms:created>
  <dcterms:modified xsi:type="dcterms:W3CDTF">2020-06-29T00:32:25Z</dcterms:modified>
</cp:coreProperties>
</file>